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9" r:id="rId1"/>
  </p:sldMasterIdLst>
  <p:sldIdLst>
    <p:sldId id="256" r:id="rId2"/>
    <p:sldId id="264" r:id="rId3"/>
    <p:sldId id="263" r:id="rId4"/>
    <p:sldId id="258" r:id="rId5"/>
    <p:sldId id="261" r:id="rId6"/>
    <p:sldId id="262" r:id="rId7"/>
    <p:sldId id="265" r:id="rId8"/>
    <p:sldId id="266" r:id="rId9"/>
    <p:sldId id="268" r:id="rId10"/>
    <p:sldId id="269" r:id="rId11"/>
    <p:sldId id="270" r:id="rId12"/>
    <p:sldId id="272" r:id="rId13"/>
    <p:sldId id="273" r:id="rId14"/>
    <p:sldId id="274" r:id="rId15"/>
    <p:sldId id="275" r:id="rId16"/>
    <p:sldId id="276" r:id="rId17"/>
    <p:sldId id="277" r:id="rId18"/>
    <p:sldId id="283" r:id="rId19"/>
    <p:sldId id="278" r:id="rId20"/>
    <p:sldId id="28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01B9587-521E-46B5-B908-EDB03B575CC4}">
          <p14:sldIdLst>
            <p14:sldId id="256"/>
            <p14:sldId id="264"/>
            <p14:sldId id="263"/>
            <p14:sldId id="258"/>
            <p14:sldId id="261"/>
            <p14:sldId id="262"/>
            <p14:sldId id="265"/>
            <p14:sldId id="266"/>
            <p14:sldId id="268"/>
            <p14:sldId id="269"/>
            <p14:sldId id="270"/>
            <p14:sldId id="272"/>
            <p14:sldId id="273"/>
            <p14:sldId id="274"/>
            <p14:sldId id="275"/>
            <p14:sldId id="276"/>
            <p14:sldId id="277"/>
            <p14:sldId id="283"/>
            <p14:sldId id="278"/>
            <p14:sldId id="28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2256" y="11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872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768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443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8544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6534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4343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8144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7987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088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74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424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386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853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634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161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210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862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4FA04-4F40-40D6-9A3E-6AC06B4A0BF3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F2718-34FF-455F-A8DB-647EAE4C54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748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  <p:sldLayoutId id="214748388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D9945F-C8A5-4905-B2A6-EFCC59A8D6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75827"/>
            <a:ext cx="12192000" cy="2038525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Программное обеспечение систем защиты информации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0A4889-7444-4AF7-AA54-938C4622F50C}"/>
              </a:ext>
            </a:extLst>
          </p:cNvPr>
          <p:cNvSpPr txBox="1"/>
          <p:nvPr/>
        </p:nvSpPr>
        <p:spPr>
          <a:xfrm>
            <a:off x="8841996" y="5835842"/>
            <a:ext cx="27287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Выполнил</a:t>
            </a:r>
            <a:r>
              <a:rPr lang="en-US" dirty="0"/>
              <a:t>: </a:t>
            </a:r>
            <a:r>
              <a:rPr lang="ru-RU" dirty="0"/>
              <a:t>Каныгин Олег </a:t>
            </a:r>
          </a:p>
          <a:p>
            <a:r>
              <a:rPr lang="ru-RU" dirty="0"/>
              <a:t>Группа</a:t>
            </a:r>
            <a:r>
              <a:rPr lang="en-US" dirty="0"/>
              <a:t>: </a:t>
            </a:r>
            <a:r>
              <a:rPr lang="ru-RU" dirty="0"/>
              <a:t>ОИ2-02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E4E032-E647-4122-B22A-E0CC701EC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160" y="2277143"/>
            <a:ext cx="3846818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31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78314"/>
            <a:ext cx="12192000" cy="1478570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5300" b="1" dirty="0">
                <a:latin typeface="Calibri" panose="020F0502020204030204" pitchFamily="34" charset="0"/>
                <a:cs typeface="Calibri" panose="020F0502020204030204" pitchFamily="34" charset="0"/>
              </a:rPr>
              <a:t>Блокировщики</a:t>
            </a:r>
            <a:br>
              <a:rPr lang="ru-RU" b="1" dirty="0"/>
            </a:br>
            <a:endParaRPr lang="ru-RU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876" y="1856884"/>
            <a:ext cx="11132190" cy="3541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Это резидентные программы, перехватывающие «опасные» ситуации и сообщающие об этом пользователю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60E264-E8A2-47BA-B1AA-1791D418BC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325" y="4062657"/>
            <a:ext cx="5343764" cy="13359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80247AA-C7AE-41F8-9717-C2C9CED14A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483" y="4463750"/>
            <a:ext cx="1869696" cy="18696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607438B-10A1-4911-8622-F9074A85E6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438" y="2740700"/>
            <a:ext cx="1869696" cy="21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7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8604"/>
            <a:ext cx="12192000" cy="1478570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dirty="0"/>
            </a:br>
            <a:r>
              <a:rPr lang="ru-RU" sz="5300" b="1" dirty="0">
                <a:latin typeface="Calibri" panose="020F0502020204030204" pitchFamily="34" charset="0"/>
                <a:cs typeface="Calibri" panose="020F0502020204030204" pitchFamily="34" charset="0"/>
              </a:rPr>
              <a:t>Иммунизаторы</a:t>
            </a:r>
            <a:br>
              <a:rPr lang="ru-RU" b="1" dirty="0"/>
            </a:br>
            <a:endParaRPr lang="ru-RU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876" y="1874044"/>
            <a:ext cx="11132190" cy="3541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Это программы записывающие в другие программы коды, сообщающие о заражении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84F658-72A4-4422-9F1F-1EA50D74B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95" y="3168685"/>
            <a:ext cx="4073525" cy="308130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9AFE8C5-3E01-4EB7-9778-19BCDE40C1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796" y="3155040"/>
            <a:ext cx="4073525" cy="307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58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10190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Базовая структура антивируса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A5EB2CB6-4020-438C-8707-ADD841FF67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016" y="1736521"/>
            <a:ext cx="4616149" cy="4772408"/>
          </a:xfrm>
        </p:spPr>
      </p:pic>
    </p:spTree>
    <p:extLst>
      <p:ext uri="{BB962C8B-B14F-4D97-AF65-F5344CB8AC3E}">
        <p14:creationId xmlns:p14="http://schemas.microsoft.com/office/powerpoint/2010/main" val="1833584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68913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Формат файла антивирусной базы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523F061-9115-4961-A4B0-DEE066C7F8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850" y="1947483"/>
            <a:ext cx="6464300" cy="4282695"/>
          </a:xfrm>
        </p:spPr>
      </p:pic>
    </p:spTree>
    <p:extLst>
      <p:ext uri="{BB962C8B-B14F-4D97-AF65-F5344CB8AC3E}">
        <p14:creationId xmlns:p14="http://schemas.microsoft.com/office/powerpoint/2010/main" val="1419723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83164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Класс Файла антивирусной базы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FF25F3-FE24-4BE9-AA4C-DCA955A87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5" y="1676399"/>
            <a:ext cx="4225472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27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8304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Функция проверки существования файла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253EF2-4154-4AD6-A67D-010D5A260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97" y="3063631"/>
            <a:ext cx="8492006" cy="98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1788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52154"/>
            <a:ext cx="12192000" cy="147857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Самая эффективная программа для защиты информации на предприятии РФЯЦ-ВНИИЭФ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5E93E3-DC5C-4A35-A361-859405E4C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021" y="2893540"/>
            <a:ext cx="8153958" cy="345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92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80729"/>
            <a:ext cx="12192000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>
                <a:latin typeface="Calibri" panose="020F0502020204030204" pitchFamily="34" charset="0"/>
                <a:cs typeface="Calibri" panose="020F0502020204030204" pitchFamily="34" charset="0"/>
              </a:rPr>
              <a:t>программно-аппаратный ПАК «Соболь»</a:t>
            </a:r>
            <a:br>
              <a:rPr lang="ru-RU" b="1" dirty="0"/>
            </a:br>
            <a:endParaRPr lang="ru-RU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905" y="1849437"/>
            <a:ext cx="11132190" cy="354171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9600" b="1" dirty="0">
                <a:latin typeface="Calibri" panose="020F0502020204030204" pitchFamily="34" charset="0"/>
                <a:cs typeface="Calibri" panose="020F0502020204030204" pitchFamily="34" charset="0"/>
              </a:rPr>
              <a:t>Ключевые возможности</a:t>
            </a:r>
            <a:r>
              <a:rPr lang="en-US" sz="9600" b="1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fontAlgn="base"/>
            <a:r>
              <a:rPr lang="ru-RU" sz="9600" dirty="0">
                <a:latin typeface="Calibri" panose="020F0502020204030204" pitchFamily="34" charset="0"/>
                <a:cs typeface="Calibri" panose="020F0502020204030204" pitchFamily="34" charset="0"/>
              </a:rPr>
              <a:t>Идентификация и аутентификация пользователей</a:t>
            </a:r>
          </a:p>
          <a:p>
            <a:pPr fontAlgn="base"/>
            <a:r>
              <a:rPr lang="ru-RU" sz="9600" dirty="0">
                <a:latin typeface="Calibri" panose="020F0502020204030204" pitchFamily="34" charset="0"/>
                <a:cs typeface="Calibri" panose="020F0502020204030204" pitchFamily="34" charset="0"/>
              </a:rPr>
              <a:t>Запрет загрузки с внешних носителей</a:t>
            </a:r>
          </a:p>
          <a:p>
            <a:pPr fontAlgn="base"/>
            <a:r>
              <a:rPr lang="ru-RU" sz="9600" dirty="0">
                <a:latin typeface="Calibri" panose="020F0502020204030204" pitchFamily="34" charset="0"/>
                <a:cs typeface="Calibri" panose="020F0502020204030204" pitchFamily="34" charset="0"/>
              </a:rPr>
              <a:t>Регистрация попыток доступа к компьютеру</a:t>
            </a:r>
          </a:p>
          <a:p>
            <a:pPr fontAlgn="base"/>
            <a:r>
              <a:rPr lang="ru-RU" sz="9600" dirty="0">
                <a:latin typeface="Calibri" panose="020F0502020204030204" pitchFamily="34" charset="0"/>
                <a:cs typeface="Calibri" panose="020F0502020204030204" pitchFamily="34" charset="0"/>
              </a:rPr>
              <a:t>Блокировка доступа к компьютеру при обнаружении попытки отключения ПАК «Соболь»</a:t>
            </a:r>
          </a:p>
          <a:p>
            <a:pPr fontAlgn="base"/>
            <a:r>
              <a:rPr lang="ru-RU" sz="9600" dirty="0">
                <a:latin typeface="Calibri" panose="020F0502020204030204" pitchFamily="34" charset="0"/>
                <a:cs typeface="Calibri" panose="020F0502020204030204" pitchFamily="34" charset="0"/>
              </a:rPr>
              <a:t>Контроль целостности программной среды и реестра Windows</a:t>
            </a:r>
          </a:p>
          <a:p>
            <a:pPr fontAlgn="base"/>
            <a:r>
              <a:rPr lang="ru-RU" sz="9600" dirty="0">
                <a:latin typeface="Calibri" panose="020F0502020204030204" pitchFamily="34" charset="0"/>
                <a:cs typeface="Calibri" panose="020F0502020204030204" pitchFamily="34" charset="0"/>
              </a:rPr>
              <a:t>Контроль аппаратной конфигурации компьютера</a:t>
            </a:r>
          </a:p>
          <a:p>
            <a:pPr fontAlgn="base"/>
            <a:r>
              <a:rPr lang="ru-RU" sz="9600" dirty="0">
                <a:latin typeface="Calibri" panose="020F0502020204030204" pitchFamily="34" charset="0"/>
                <a:cs typeface="Calibri" panose="020F0502020204030204" pitchFamily="34" charset="0"/>
              </a:rPr>
              <a:t>Аппаратный датчик случайных чисел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75485F-9FE7-42F5-81FE-4DD40B2BF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695" y="4297102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6034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06315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Что входит в пак «Соболь»</a:t>
            </a:r>
            <a:br>
              <a:rPr lang="ru-RU" dirty="0"/>
            </a:br>
            <a:endParaRPr lang="ru-RU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905" y="1445600"/>
            <a:ext cx="11132190" cy="3541714"/>
          </a:xfrm>
        </p:spPr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Модуль-</a:t>
            </a:r>
            <a:r>
              <a:rPr lang="ru-RU" dirty="0"/>
              <a:t>Плата </a:t>
            </a:r>
          </a:p>
          <a:p>
            <a:r>
              <a:rPr lang="ru-RU" dirty="0"/>
              <a:t>Внешний считыватель типа </a:t>
            </a:r>
            <a:r>
              <a:rPr lang="en-US" dirty="0"/>
              <a:t>iButton</a:t>
            </a:r>
            <a:endParaRPr lang="ru-RU" dirty="0"/>
          </a:p>
          <a:p>
            <a:r>
              <a:rPr lang="ru-RU" dirty="0"/>
              <a:t>Внутренний считыватель типа </a:t>
            </a:r>
            <a:r>
              <a:rPr lang="en-US" dirty="0"/>
              <a:t>iButton</a:t>
            </a:r>
          </a:p>
          <a:p>
            <a:r>
              <a:rPr lang="ru-RU" dirty="0"/>
              <a:t>Диск с ПО «СОБОЛЬ» для программирования </a:t>
            </a:r>
          </a:p>
          <a:p>
            <a:r>
              <a:rPr lang="ru-RU" dirty="0"/>
              <a:t>Ключи-идентификаторы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70003FB-80EF-46EF-88FD-1CCF86811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379" y="1698171"/>
            <a:ext cx="2178508" cy="18517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F59627-8811-4DD2-BF20-B6EB728641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31" y="4452281"/>
            <a:ext cx="3477110" cy="212437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570369-7551-47FF-B2A3-21B1679E30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046" y="4452281"/>
            <a:ext cx="3496163" cy="212437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C4C47AA-F0F5-441C-A573-E14298D106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114" y="3798965"/>
            <a:ext cx="2777687" cy="277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79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5004"/>
            <a:ext cx="12192000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>
                <a:latin typeface="Calibri" panose="020F0502020204030204" pitchFamily="34" charset="0"/>
                <a:cs typeface="Calibri" panose="020F0502020204030204" pitchFamily="34" charset="0"/>
              </a:rPr>
              <a:t>ВАРИАНТЫ ПРИМЕНЕНИЯ</a:t>
            </a:r>
            <a:br>
              <a:rPr lang="ru-RU" i="1" dirty="0"/>
            </a:br>
            <a:br>
              <a:rPr lang="ru-RU" dirty="0"/>
            </a:br>
            <a:endParaRPr lang="ru-RU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126" y="1820862"/>
            <a:ext cx="11132190" cy="3541714"/>
          </a:xfrm>
        </p:spPr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Защита серверов или рабочих станций от атаки злоумышленника до загрузки ОС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Идентификация и двухфакторная аутентификация пользователей с использованием персональных идентификаторов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Блокировка несанкционированной загрузки ОС со съемных носителей</a:t>
            </a:r>
          </a:p>
          <a:p>
            <a:pPr marL="0" indent="0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4B0A60-4D59-41CC-A0E7-A71C28240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671" y="3838576"/>
            <a:ext cx="5715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82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0393"/>
            <a:ext cx="12192000" cy="151964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План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8016" y="1939094"/>
            <a:ext cx="9521504" cy="3541714"/>
          </a:xfrm>
        </p:spPr>
        <p:txBody>
          <a:bodyPr>
            <a:normAutofit/>
          </a:bodyPr>
          <a:lstStyle/>
          <a:p>
            <a:r>
              <a:rPr lang="ru-RU" dirty="0"/>
              <a:t>Основные сведения </a:t>
            </a:r>
          </a:p>
          <a:p>
            <a:r>
              <a:rPr lang="ru-RU" dirty="0"/>
              <a:t>Основное программное обеспечение предназначенное для защиты информации и его классификация</a:t>
            </a:r>
          </a:p>
          <a:p>
            <a:r>
              <a:rPr lang="ru-RU" dirty="0"/>
              <a:t>Программные коды приложений предназначенные для информационной защиты</a:t>
            </a:r>
          </a:p>
          <a:p>
            <a:r>
              <a:rPr lang="ru-RU" dirty="0"/>
              <a:t>Вывод и выбор самой эффективной программы для защиты информации на предприятии РФЯЦ-ВНИИЭФ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9329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71131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ГРАФИЧЕСКИЙ ИНТЕРФЕЙС</a:t>
            </a:r>
            <a:r>
              <a:rPr lang="en-US" sz="4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ПО «Соболь»</a:t>
            </a:r>
            <a:endParaRPr lang="ru-RU" sz="6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EF6A27-A404-4ADB-B763-DEE3ED1C0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578" y="1704294"/>
            <a:ext cx="9726844" cy="476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54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8304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Основные направления защиты информации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2423" y="2232709"/>
            <a:ext cx="11132190" cy="3541714"/>
          </a:xfrm>
        </p:spPr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Защита информации от НСД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Защита программ от копирования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Защита информации от разрушения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Защита информации от вирусов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Защита программ от вирусов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Программная защита каналов связи</a:t>
            </a:r>
          </a:p>
        </p:txBody>
      </p:sp>
    </p:spTree>
    <p:extLst>
      <p:ext uri="{BB962C8B-B14F-4D97-AF65-F5344CB8AC3E}">
        <p14:creationId xmlns:p14="http://schemas.microsoft.com/office/powerpoint/2010/main" val="3175822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8304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ЧТО такое программные средства защиты информации?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676" y="2249487"/>
            <a:ext cx="11132190" cy="3541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Программные средства - включают программы для идентификации пользователей, контроля доступа, шифрования информации, удаления остаточной (рабочей) информации типа временных файлов, тестового контроля системы защиты и др.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C9CE12-0A27-4BA2-82AD-EFB5CCF20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343" y="3817690"/>
            <a:ext cx="3177912" cy="317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23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8304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Преимущества программных средств защиты информации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676" y="2249487"/>
            <a:ext cx="11132190" cy="3541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Преимущества программных средств - универсальность, гибкость, надежность, простота установки, способность к модификации и развитию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837196-70FD-435C-817D-ABDF0772E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568" y="3732839"/>
            <a:ext cx="3396143" cy="318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08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8304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Недостатки программных средств защиты информации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676" y="2249487"/>
            <a:ext cx="11132190" cy="3541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Недостатки - ограниченная функциональность сети, использование части ресурсов файл-сервера и рабочих станций, высокая чувствительность к случайным или преднамеренным изменениям, возможная зависимость от типов компьютеров (их аппаратных средств)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FB439C-8443-41EF-A292-A5B9603D7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482" y="4596424"/>
            <a:ext cx="3529035" cy="163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23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8304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Классификация ПРОГРАММНЫХ Средств защиты информации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A3196B94-9CB4-4218-9EBD-D1A59B410F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2757" y="2687982"/>
            <a:ext cx="11132190" cy="3541714"/>
          </a:xfrm>
        </p:spPr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Сканеры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CR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сканеры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Блокировщики</a:t>
            </a: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Иммунизаторы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B6C1942-AABD-427E-BCBA-69F43638E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429" y="3810000"/>
            <a:ext cx="3048000" cy="3048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5990F12-C602-4AB8-9F48-54F328DA3F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822" y="3330492"/>
            <a:ext cx="3814010" cy="126182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392F119-5B2A-4CC6-BA54-BC9642F878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764" y="2886146"/>
            <a:ext cx="2767886" cy="82729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7917341-B6A1-46B5-8F19-DDCA3CCFE9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927" y="5173425"/>
            <a:ext cx="2446673" cy="69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93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8304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Сканеры</a:t>
            </a:r>
            <a:br>
              <a:rPr lang="ru-RU" b="1" dirty="0"/>
            </a:br>
            <a:endParaRPr lang="ru-RU" sz="4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976" y="1855787"/>
            <a:ext cx="11132190" cy="3541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Принцип работы антивирусных сканеров основан на проверке файлов, секторов и системной памяти и поиске в них известных и новых (неизвестных сканеру) вирусов.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0B768DA-06C5-4E52-ABC3-FACB4F893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537" y="2833612"/>
            <a:ext cx="4696791" cy="354171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0548974-CBA8-4E94-BC00-EFB808278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437" y="2846127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651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28A98F-1467-4CC6-A110-A0663A30C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92461"/>
            <a:ext cx="12192000" cy="147857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latin typeface="Calibri" panose="020F0502020204030204" pitchFamily="34" charset="0"/>
                <a:cs typeface="Calibri" panose="020F0502020204030204" pitchFamily="34" charset="0"/>
              </a:rPr>
              <a:t>CRC-</a:t>
            </a:r>
            <a:r>
              <a:rPr lang="ru-RU" sz="4800" b="1" dirty="0">
                <a:latin typeface="Calibri" panose="020F0502020204030204" pitchFamily="34" charset="0"/>
                <a:cs typeface="Calibri" panose="020F0502020204030204" pitchFamily="34" charset="0"/>
              </a:rPr>
              <a:t>сканеры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47725-2B69-401D-8921-139CC742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7376" y="1864255"/>
            <a:ext cx="11132190" cy="37986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Принцип работы основан на подсчете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CRC-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сумм(контрольных сумм) для присутствующих на диске файлов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системных секторов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Яркими примерами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CRC-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сканеров являются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Kaspersky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Norton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McAffe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DrWeb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965FC35-EB41-4F78-9C3C-A2FDD8EE9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088" y="3505844"/>
            <a:ext cx="2060412" cy="21053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A26F7B2-F231-4D1E-82A8-56F394AB19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371" y="5611192"/>
            <a:ext cx="2362134" cy="91281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F11C97B-C775-40A8-B728-96420EAE6C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100" y="3186942"/>
            <a:ext cx="4832524" cy="148824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7ABF704-239F-4A13-A457-6384844CDC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666" y="4340194"/>
            <a:ext cx="4373768" cy="160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4955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233</TotalTime>
  <Words>369</Words>
  <Application>Microsoft Office PowerPoint</Application>
  <PresentationFormat>Широкоэкранный</PresentationFormat>
  <Paragraphs>63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Tw Cen MT</vt:lpstr>
      <vt:lpstr>Контур</vt:lpstr>
      <vt:lpstr>Программное обеспечение систем защиты информации</vt:lpstr>
      <vt:lpstr>План</vt:lpstr>
      <vt:lpstr>Основные направления защиты информации</vt:lpstr>
      <vt:lpstr>ЧТО такое программные средства защиты информации?</vt:lpstr>
      <vt:lpstr>Преимущества программных средств защиты информации</vt:lpstr>
      <vt:lpstr>Недостатки программных средств защиты информации</vt:lpstr>
      <vt:lpstr>Классификация ПРОГРАММНЫХ Средств защиты информации</vt:lpstr>
      <vt:lpstr>Сканеры </vt:lpstr>
      <vt:lpstr>CRC-сканеры</vt:lpstr>
      <vt:lpstr> Блокировщики </vt:lpstr>
      <vt:lpstr> Иммунизаторы </vt:lpstr>
      <vt:lpstr>Базовая структура антивируса</vt:lpstr>
      <vt:lpstr>Формат файла антивирусной базы</vt:lpstr>
      <vt:lpstr>Класс Файла антивирусной базы</vt:lpstr>
      <vt:lpstr>Функция проверки существования файла</vt:lpstr>
      <vt:lpstr>Самая эффективная программа для защиты информации на предприятии РФЯЦ-ВНИИЭФ</vt:lpstr>
      <vt:lpstr>программно-аппаратный ПАК «Соболь» </vt:lpstr>
      <vt:lpstr>Что входит в пак «Соболь» </vt:lpstr>
      <vt:lpstr>ВАРИАНТЫ ПРИМЕНЕНИЯ  </vt:lpstr>
      <vt:lpstr>ГРАФИЧЕСКИЙ ИНТЕРФЕЙС ПО «Соболь»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Программное обеспечение систем защиты информации</dc:title>
  <dc:creator>Олег Кангыгин</dc:creator>
  <cp:lastModifiedBy>Олег Кангыгин</cp:lastModifiedBy>
  <cp:revision>22</cp:revision>
  <dcterms:created xsi:type="dcterms:W3CDTF">2019-03-30T11:27:08Z</dcterms:created>
  <dcterms:modified xsi:type="dcterms:W3CDTF">2019-03-31T18:32:29Z</dcterms:modified>
</cp:coreProperties>
</file>