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E7A303-6DBA-4CE1-9B31-BF3C837C5CD8}" type="datetimeFigureOut">
              <a:rPr lang="ru-RU" smtClean="0"/>
              <a:pPr/>
              <a:t>15.07.2015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267A42-220A-40D5-89D7-B5761B0F7D4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hape 61"/>
          <p:cNvSpPr>
            <a:spLocks noGrp="1" noRot="1" noChangeAspect="1" noTextEdit="1"/>
          </p:cNvSpPr>
          <p:nvPr>
            <p:ph type="sldImg" idx="2"/>
          </p:nvPr>
        </p:nvSpPr>
        <p:spPr>
          <a:noFill/>
        </p:spPr>
      </p:sp>
      <p:sp>
        <p:nvSpPr>
          <p:cNvPr id="49155" name="Shape 62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  <a:spAutoFit/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hape 89"/>
          <p:cNvSpPr>
            <a:spLocks noGrp="1" noRot="1" noChangeAspect="1" noTextEdit="1"/>
          </p:cNvSpPr>
          <p:nvPr>
            <p:ph type="sldImg" idx="2"/>
          </p:nvPr>
        </p:nvSpPr>
        <p:spPr>
          <a:noFill/>
        </p:spPr>
      </p:sp>
      <p:sp>
        <p:nvSpPr>
          <p:cNvPr id="56323" name="Shape 90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  <a:spAutoFit/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hape 89"/>
          <p:cNvSpPr>
            <a:spLocks noGrp="1" noRot="1" noChangeAspect="1" noTextEdit="1"/>
          </p:cNvSpPr>
          <p:nvPr>
            <p:ph type="sldImg" idx="2"/>
          </p:nvPr>
        </p:nvSpPr>
        <p:spPr>
          <a:noFill/>
        </p:spPr>
      </p:sp>
      <p:sp>
        <p:nvSpPr>
          <p:cNvPr id="56323" name="Shape 90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  <a:spAutoFit/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hape 89"/>
          <p:cNvSpPr>
            <a:spLocks noGrp="1" noRot="1" noChangeAspect="1" noTextEdit="1"/>
          </p:cNvSpPr>
          <p:nvPr>
            <p:ph type="sldImg" idx="2"/>
          </p:nvPr>
        </p:nvSpPr>
        <p:spPr>
          <a:noFill/>
        </p:spPr>
      </p:sp>
      <p:sp>
        <p:nvSpPr>
          <p:cNvPr id="56323" name="Shape 90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  <a:spAutoFit/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hape 89"/>
          <p:cNvSpPr>
            <a:spLocks noGrp="1" noRot="1" noChangeAspect="1" noTextEdit="1"/>
          </p:cNvSpPr>
          <p:nvPr>
            <p:ph type="sldImg" idx="2"/>
          </p:nvPr>
        </p:nvSpPr>
        <p:spPr>
          <a:noFill/>
        </p:spPr>
      </p:sp>
      <p:sp>
        <p:nvSpPr>
          <p:cNvPr id="56323" name="Shape 90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  <a:spAutoFit/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hape 89"/>
          <p:cNvSpPr>
            <a:spLocks noGrp="1" noRot="1" noChangeAspect="1" noTextEdit="1"/>
          </p:cNvSpPr>
          <p:nvPr>
            <p:ph type="sldImg" idx="2"/>
          </p:nvPr>
        </p:nvSpPr>
        <p:spPr>
          <a:noFill/>
        </p:spPr>
      </p:sp>
      <p:sp>
        <p:nvSpPr>
          <p:cNvPr id="56323" name="Shape 90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  <a:spAutoFit/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hape 89"/>
          <p:cNvSpPr>
            <a:spLocks noGrp="1" noRot="1" noChangeAspect="1" noTextEdit="1"/>
          </p:cNvSpPr>
          <p:nvPr>
            <p:ph type="sldImg" idx="2"/>
          </p:nvPr>
        </p:nvSpPr>
        <p:spPr>
          <a:noFill/>
        </p:spPr>
      </p:sp>
      <p:sp>
        <p:nvSpPr>
          <p:cNvPr id="56323" name="Shape 90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  <a:spAutoFit/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hape 83"/>
          <p:cNvSpPr>
            <a:spLocks noGrp="1" noRot="1" noChangeAspect="1" noTextEdit="1"/>
          </p:cNvSpPr>
          <p:nvPr>
            <p:ph type="sldImg" idx="2"/>
          </p:nvPr>
        </p:nvSpPr>
        <p:spPr>
          <a:noFill/>
        </p:spPr>
      </p:sp>
      <p:sp>
        <p:nvSpPr>
          <p:cNvPr id="54275" name="Shape 84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  <a:spAutoFit/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hape 83"/>
          <p:cNvSpPr>
            <a:spLocks noGrp="1" noRot="1" noChangeAspect="1" noTextEdit="1"/>
          </p:cNvSpPr>
          <p:nvPr>
            <p:ph type="sldImg" idx="2"/>
          </p:nvPr>
        </p:nvSpPr>
        <p:spPr>
          <a:noFill/>
        </p:spPr>
      </p:sp>
      <p:sp>
        <p:nvSpPr>
          <p:cNvPr id="55299" name="Shape 84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  <a:spAutoFit/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hape 89"/>
          <p:cNvSpPr>
            <a:spLocks noGrp="1" noRot="1" noChangeAspect="1" noTextEdit="1"/>
          </p:cNvSpPr>
          <p:nvPr>
            <p:ph type="sldImg" idx="2"/>
          </p:nvPr>
        </p:nvSpPr>
        <p:spPr>
          <a:noFill/>
        </p:spPr>
      </p:sp>
      <p:sp>
        <p:nvSpPr>
          <p:cNvPr id="56323" name="Shape 90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  <a:spAutoFit/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hape 89"/>
          <p:cNvSpPr>
            <a:spLocks noGrp="1" noRot="1" noChangeAspect="1" noTextEdit="1"/>
          </p:cNvSpPr>
          <p:nvPr>
            <p:ph type="sldImg" idx="2"/>
          </p:nvPr>
        </p:nvSpPr>
        <p:spPr>
          <a:noFill/>
        </p:spPr>
      </p:sp>
      <p:sp>
        <p:nvSpPr>
          <p:cNvPr id="56323" name="Shape 90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  <a:spAutoFit/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hape 89"/>
          <p:cNvSpPr>
            <a:spLocks noGrp="1" noRot="1" noChangeAspect="1" noTextEdit="1"/>
          </p:cNvSpPr>
          <p:nvPr>
            <p:ph type="sldImg" idx="2"/>
          </p:nvPr>
        </p:nvSpPr>
        <p:spPr>
          <a:noFill/>
        </p:spPr>
      </p:sp>
      <p:sp>
        <p:nvSpPr>
          <p:cNvPr id="56323" name="Shape 90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  <a:spAutoFit/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hape 89"/>
          <p:cNvSpPr>
            <a:spLocks noGrp="1" noRot="1" noChangeAspect="1" noTextEdit="1"/>
          </p:cNvSpPr>
          <p:nvPr>
            <p:ph type="sldImg" idx="2"/>
          </p:nvPr>
        </p:nvSpPr>
        <p:spPr>
          <a:noFill/>
        </p:spPr>
      </p:sp>
      <p:sp>
        <p:nvSpPr>
          <p:cNvPr id="56323" name="Shape 90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  <a:spAutoFit/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hape 89"/>
          <p:cNvSpPr>
            <a:spLocks noGrp="1" noRot="1" noChangeAspect="1" noTextEdit="1"/>
          </p:cNvSpPr>
          <p:nvPr>
            <p:ph type="sldImg" idx="2"/>
          </p:nvPr>
        </p:nvSpPr>
        <p:spPr>
          <a:noFill/>
        </p:spPr>
      </p:sp>
      <p:sp>
        <p:nvSpPr>
          <p:cNvPr id="56323" name="Shape 90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  <a:spAutoFit/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hape 89"/>
          <p:cNvSpPr>
            <a:spLocks noGrp="1" noRot="1" noChangeAspect="1" noTextEdit="1"/>
          </p:cNvSpPr>
          <p:nvPr>
            <p:ph type="sldImg" idx="2"/>
          </p:nvPr>
        </p:nvSpPr>
        <p:spPr>
          <a:noFill/>
        </p:spPr>
      </p:sp>
      <p:sp>
        <p:nvSpPr>
          <p:cNvPr id="56323" name="Shape 90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  <a:spAutoFit/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8"/>
          <p:cNvSpPr>
            <a:spLocks noChangeArrowheads="1"/>
          </p:cNvSpPr>
          <p:nvPr/>
        </p:nvSpPr>
        <p:spPr bwMode="auto">
          <a:xfrm>
            <a:off x="0" y="0"/>
            <a:ext cx="9144000" cy="6902450"/>
          </a:xfrm>
          <a:prstGeom prst="rect">
            <a:avLst/>
          </a:prstGeom>
          <a:gradFill rotWithShape="0">
            <a:gsLst>
              <a:gs pos="0">
                <a:srgbClr val="003171"/>
              </a:gs>
              <a:gs pos="100000">
                <a:srgbClr val="549FFF"/>
              </a:gs>
            </a:gsLst>
            <a:lin ang="7920000"/>
          </a:gradFill>
          <a:ln w="9525">
            <a:noFill/>
            <a:miter lim="800000"/>
            <a:headEnd/>
            <a:tailEnd/>
          </a:ln>
        </p:spPr>
        <p:txBody>
          <a:bodyPr lIns="91425" tIns="45700" rIns="91425" bIns="45700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5" name="Shape 9"/>
          <p:cNvSpPr/>
          <p:nvPr/>
        </p:nvSpPr>
        <p:spPr>
          <a:xfrm flipH="1">
            <a:off x="-3832" y="16052"/>
            <a:ext cx="10925833" cy="6881034"/>
          </a:xfrm>
          <a:custGeom>
            <a:avLst/>
            <a:gdLst/>
            <a:ahLst/>
            <a:cxnLst/>
            <a:rect l="0" t="0" r="0" b="0"/>
            <a:pathLst>
              <a:path w="24279631" h="6863875" extrusionOk="0">
                <a:moveTo>
                  <a:pt x="9291599" y="0"/>
                </a:moveTo>
                <a:lnTo>
                  <a:pt x="24279631" y="5875"/>
                </a:lnTo>
                <a:lnTo>
                  <a:pt x="24250422" y="6863875"/>
                </a:lnTo>
                <a:lnTo>
                  <a:pt x="8740466" y="6858000"/>
                </a:lnTo>
                <a:cubicBezTo>
                  <a:pt x="0" y="3062308"/>
                  <a:pt x="7449035" y="312298"/>
                  <a:pt x="9291599" y="0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40784"/>
                </a:srgbClr>
              </a:gs>
              <a:gs pos="41000">
                <a:srgbClr val="003171">
                  <a:alpha val="94901"/>
                </a:srgbClr>
              </a:gs>
              <a:gs pos="100000">
                <a:srgbClr val="003171">
                  <a:alpha val="94901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txBody>
          <a:bodyPr lIns="91425" tIns="45700" rIns="91425" bIns="4570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ern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Shape 10"/>
          <p:cNvSpPr/>
          <p:nvPr/>
        </p:nvSpPr>
        <p:spPr>
          <a:xfrm flipH="1">
            <a:off x="14659" y="881"/>
            <a:ext cx="10500940" cy="6881034"/>
          </a:xfrm>
          <a:custGeom>
            <a:avLst/>
            <a:gdLst/>
            <a:ahLst/>
            <a:cxnLst/>
            <a:rect l="0" t="0" r="0" b="0"/>
            <a:pathLst>
              <a:path w="24279631" h="6863875" extrusionOk="0">
                <a:moveTo>
                  <a:pt x="9291599" y="0"/>
                </a:moveTo>
                <a:lnTo>
                  <a:pt x="24279631" y="5875"/>
                </a:lnTo>
                <a:lnTo>
                  <a:pt x="24250422" y="6863875"/>
                </a:lnTo>
                <a:lnTo>
                  <a:pt x="8740466" y="6858000"/>
                </a:lnTo>
                <a:cubicBezTo>
                  <a:pt x="0" y="3062308"/>
                  <a:pt x="7449035" y="312298"/>
                  <a:pt x="9291599" y="0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txBody>
          <a:bodyPr lIns="91425" tIns="45700" rIns="91425" bIns="45700" anchor="b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ern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Shape 11"/>
          <p:cNvSpPr>
            <a:spLocks/>
          </p:cNvSpPr>
          <p:nvPr/>
        </p:nvSpPr>
        <p:spPr bwMode="auto">
          <a:xfrm>
            <a:off x="-846138" y="-1588"/>
            <a:ext cx="2166938" cy="6907213"/>
          </a:xfrm>
          <a:custGeom>
            <a:avLst/>
            <a:gdLst>
              <a:gd name="T0" fmla="*/ 0 w 2167467"/>
              <a:gd name="T1" fmla="*/ 0 h 6180667"/>
              <a:gd name="T2" fmla="*/ 2167467 w 2167467"/>
              <a:gd name="T3" fmla="*/ 6180667 h 6180667"/>
            </a:gdLst>
            <a:ahLst/>
            <a:cxnLst>
              <a:cxn ang="0">
                <a:pos x="939800" y="0"/>
              </a:cxn>
              <a:cxn ang="0">
                <a:pos x="1905000" y="5881"/>
              </a:cxn>
              <a:cxn ang="0">
                <a:pos x="1896533" y="6180667"/>
              </a:cxn>
              <a:cxn ang="0">
                <a:pos x="939800" y="6180667"/>
              </a:cxn>
              <a:cxn ang="0">
                <a:pos x="939800" y="0"/>
              </a:cxn>
            </a:cxnLst>
            <a:rect l="T0" t="T1" r="T2" b="T3"/>
            <a:pathLst>
              <a:path w="2167467" h="6180667" extrusionOk="0">
                <a:moveTo>
                  <a:pt x="939800" y="0"/>
                </a:moveTo>
                <a:lnTo>
                  <a:pt x="1905000" y="5881"/>
                </a:lnTo>
                <a:cubicBezTo>
                  <a:pt x="2167467" y="1035992"/>
                  <a:pt x="0" y="1848556"/>
                  <a:pt x="1896533" y="6180667"/>
                </a:cubicBezTo>
                <a:lnTo>
                  <a:pt x="939800" y="6180667"/>
                </a:lnTo>
                <a:lnTo>
                  <a:pt x="939800" y="0"/>
                </a:lnTo>
                <a:close/>
              </a:path>
            </a:pathLst>
          </a:custGeom>
          <a:gradFill rotWithShape="0">
            <a:gsLst>
              <a:gs pos="0">
                <a:srgbClr val="003171">
                  <a:alpha val="20784"/>
                </a:srgbClr>
              </a:gs>
              <a:gs pos="100000">
                <a:srgbClr val="65A8FF">
                  <a:alpha val="20784"/>
                </a:srgbClr>
              </a:gs>
            </a:gsLst>
            <a:lin ang="0"/>
          </a:gradFill>
          <a:ln w="9525">
            <a:noFill/>
            <a:round/>
            <a:headEnd/>
            <a:tailEnd/>
          </a:ln>
        </p:spPr>
        <p:txBody>
          <a:bodyPr lIns="91425" tIns="45700" rIns="91425" bIns="45700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8" name="Shape 12"/>
          <p:cNvSpPr>
            <a:spLocks/>
          </p:cNvSpPr>
          <p:nvPr/>
        </p:nvSpPr>
        <p:spPr bwMode="auto">
          <a:xfrm rot="10800000" flipH="1">
            <a:off x="-525463" y="-4763"/>
            <a:ext cx="1403351" cy="6907213"/>
          </a:xfrm>
          <a:custGeom>
            <a:avLst/>
            <a:gdLst>
              <a:gd name="T0" fmla="*/ 0 w 2167467"/>
              <a:gd name="T1" fmla="*/ 0 h 6180667"/>
              <a:gd name="T2" fmla="*/ 2167467 w 2167467"/>
              <a:gd name="T3" fmla="*/ 6180667 h 6180667"/>
            </a:gdLst>
            <a:ahLst/>
            <a:cxnLst>
              <a:cxn ang="0">
                <a:pos x="939800" y="0"/>
              </a:cxn>
              <a:cxn ang="0">
                <a:pos x="1905000" y="5881"/>
              </a:cxn>
              <a:cxn ang="0">
                <a:pos x="1896533" y="6180667"/>
              </a:cxn>
              <a:cxn ang="0">
                <a:pos x="939800" y="6180667"/>
              </a:cxn>
              <a:cxn ang="0">
                <a:pos x="939800" y="0"/>
              </a:cxn>
            </a:cxnLst>
            <a:rect l="T0" t="T1" r="T2" b="T3"/>
            <a:pathLst>
              <a:path w="2167467" h="6180667" extrusionOk="0">
                <a:moveTo>
                  <a:pt x="939800" y="0"/>
                </a:moveTo>
                <a:lnTo>
                  <a:pt x="1905000" y="5881"/>
                </a:lnTo>
                <a:cubicBezTo>
                  <a:pt x="2167467" y="1035992"/>
                  <a:pt x="0" y="1848556"/>
                  <a:pt x="1896533" y="6180667"/>
                </a:cubicBezTo>
                <a:lnTo>
                  <a:pt x="939800" y="6180667"/>
                </a:lnTo>
                <a:lnTo>
                  <a:pt x="939800" y="0"/>
                </a:lnTo>
                <a:close/>
              </a:path>
            </a:pathLst>
          </a:custGeom>
          <a:gradFill rotWithShape="0">
            <a:gsLst>
              <a:gs pos="0">
                <a:srgbClr val="003171">
                  <a:alpha val="20784"/>
                </a:srgbClr>
              </a:gs>
              <a:gs pos="100000">
                <a:srgbClr val="65A8FF">
                  <a:alpha val="20784"/>
                </a:srgbClr>
              </a:gs>
            </a:gsLst>
            <a:lin ang="0"/>
          </a:gradFill>
          <a:ln w="9525">
            <a:noFill/>
            <a:round/>
            <a:headEnd/>
            <a:tailEnd/>
          </a:ln>
        </p:spPr>
        <p:txBody>
          <a:bodyPr lIns="91425" tIns="45700" rIns="91425" bIns="45700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13" name="Shape 13"/>
          <p:cNvSpPr txBox="1">
            <a:spLocks noGrp="1"/>
          </p:cNvSpPr>
          <p:nvPr>
            <p:ph type="ctrTitle"/>
          </p:nvPr>
        </p:nvSpPr>
        <p:spPr>
          <a:xfrm>
            <a:off x="1082040" y="1656080"/>
            <a:ext cx="7050900" cy="1470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3048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indent="3048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indent="3048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indent="3048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indent="3048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indent="3048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indent="3048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indent="3048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indent="3048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ubTitle" idx="1"/>
          </p:nvPr>
        </p:nvSpPr>
        <p:spPr>
          <a:xfrm>
            <a:off x="1082040" y="3230880"/>
            <a:ext cx="7035899" cy="925499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1524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2400" b="0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indent="1524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2400" b="0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indent="1524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2400" b="0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indent="1524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2400" b="0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indent="1524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2400" b="0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indent="1524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2400" b="0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indent="1524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2400" b="0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indent="1524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2400" b="0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indent="152400" algn="r" rt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2400" b="0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2"/>
            </a:gs>
            <a:gs pos="100000">
              <a:schemeClr val="accent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hape 5"/>
          <p:cNvSpPr txBox="1"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32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b" anchorCtr="0" compatLnSpc="1">
            <a:prstTxWarp prst="textNoShape">
              <a:avLst/>
            </a:prstTxWarp>
          </a:bodyPr>
          <a:lstStyle/>
          <a:p>
            <a:pPr lvl="0"/>
            <a:endParaRPr lang="ru-RU" smtClean="0">
              <a:sym typeface="Arial" charset="0"/>
            </a:endParaRPr>
          </a:p>
        </p:txBody>
      </p:sp>
      <p:sp>
        <p:nvSpPr>
          <p:cNvPr id="1027" name="Shape 6"/>
          <p:cNvSpPr txBox="1">
            <a:spLocks noGrp="1"/>
          </p:cNvSpPr>
          <p:nvPr>
            <p:ph type="body" idx="1"/>
          </p:nvPr>
        </p:nvSpPr>
        <p:spPr bwMode="auto">
          <a:xfrm>
            <a:off x="457200" y="1727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>
              <a:sym typeface="Arial" charset="0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9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L="342900" indent="-342900" algn="l" rtl="0" eaLnBrk="0" fontAlgn="base" hangingPunct="0">
        <a:spcBef>
          <a:spcPct val="0"/>
        </a:spcBef>
        <a:spcAft>
          <a:spcPct val="0"/>
        </a:spcAft>
        <a:buChar char="•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marL="742950" indent="-285750" algn="l" rtl="0" eaLnBrk="0" fontAlgn="base" hangingPunct="0">
        <a:spcBef>
          <a:spcPct val="0"/>
        </a:spcBef>
        <a:spcAft>
          <a:spcPct val="0"/>
        </a:spcAft>
        <a:buChar char="–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marL="1143000" indent="-228600" algn="l" rtl="0" eaLnBrk="0" fontAlgn="base" hangingPunct="0">
        <a:spcBef>
          <a:spcPct val="0"/>
        </a:spcBef>
        <a:spcAft>
          <a:spcPct val="0"/>
        </a:spcAft>
        <a:buChar char="•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marL="1600200" indent="-228600" algn="l" rtl="0" eaLnBrk="0" fontAlgn="base" hangingPunct="0">
        <a:spcBef>
          <a:spcPct val="0"/>
        </a:spcBef>
        <a:spcAft>
          <a:spcPct val="0"/>
        </a:spcAft>
        <a:buChar char="–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marL="2057400" indent="-228600" algn="l" rtl="0" eaLnBrk="0" fontAlgn="base" hangingPunct="0">
        <a:spcBef>
          <a:spcPct val="0"/>
        </a:spcBef>
        <a:spcAft>
          <a:spcPct val="0"/>
        </a:spcAft>
        <a:buChar char="»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2"/>
            </a:gs>
            <a:gs pos="100000">
              <a:schemeClr val="accent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hape 59"/>
          <p:cNvSpPr txBox="1">
            <a:spLocks noGrp="1"/>
          </p:cNvSpPr>
          <p:nvPr>
            <p:ph type="ctrTitle"/>
          </p:nvPr>
        </p:nvSpPr>
        <p:spPr>
          <a:xfrm>
            <a:off x="0" y="160812"/>
            <a:ext cx="9144000" cy="6697188"/>
          </a:xfr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15000"/>
              </a:lnSpc>
              <a:spcBef>
                <a:spcPct val="0"/>
              </a:spcBef>
              <a:buClr>
                <a:srgbClr val="FFFFFF"/>
              </a:buClr>
              <a:buSzTx/>
            </a:pPr>
            <a:r>
              <a:rPr lang="ru-RU" sz="4000" dirty="0" smtClean="0">
                <a:solidFill>
                  <a:srgbClr val="FFFF00"/>
                </a:solidFill>
              </a:rPr>
              <a:t>Государственный</a:t>
            </a:r>
            <a:br>
              <a:rPr lang="ru-RU" sz="4000" dirty="0" smtClean="0">
                <a:solidFill>
                  <a:srgbClr val="FFFF00"/>
                </a:solidFill>
              </a:rPr>
            </a:br>
            <a:r>
              <a:rPr lang="ru-RU" sz="4000" dirty="0" smtClean="0">
                <a:solidFill>
                  <a:srgbClr val="FFFF00"/>
                </a:solidFill>
              </a:rPr>
              <a:t>контроль (надзор) за соответствием обработки персональных</a:t>
            </a:r>
            <a:br>
              <a:rPr lang="ru-RU" sz="4000" dirty="0" smtClean="0">
                <a:solidFill>
                  <a:srgbClr val="FFFF00"/>
                </a:solidFill>
              </a:rPr>
            </a:br>
            <a:r>
              <a:rPr lang="ru-RU" sz="4000" dirty="0" smtClean="0">
                <a:solidFill>
                  <a:srgbClr val="FFFF00"/>
                </a:solidFill>
              </a:rPr>
              <a:t>данных требованиям законодательства Российской Федерации</a:t>
            </a:r>
            <a:br>
              <a:rPr lang="ru-RU" sz="4000" dirty="0" smtClean="0">
                <a:solidFill>
                  <a:srgbClr val="FFFF00"/>
                </a:solidFill>
              </a:rPr>
            </a:br>
            <a:r>
              <a:rPr lang="ru-RU" sz="4000" dirty="0" smtClean="0">
                <a:solidFill>
                  <a:srgbClr val="FFFF00"/>
                </a:solidFill>
              </a:rPr>
              <a:t>в области персональных данных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>
              <a:solidFill>
                <a:schemeClr val="bg1"/>
              </a:solidFill>
              <a:latin typeface="Trebuchet MS" pitchFamily="34" charset="0"/>
              <a:cs typeface="Arial" charset="0"/>
              <a:sym typeface="Trebuchet MS" pitchFamily="34" charset="0"/>
            </a:endParaRPr>
          </a:p>
        </p:txBody>
      </p:sp>
    </p:spTree>
  </p:cSld>
  <p:clrMapOvr>
    <a:overrideClrMapping bg1="lt1" tx1="dk1" bg2="dk2" tx2="lt2" accent1="accent1" accent2="accent2" accent3="accent3" accent4="accent4" accent5="accent5" accent6="accent6" hlink="hlink" folHlink="folHlink"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1"/>
          <p:cNvSpPr>
            <a:spLocks noChangeArrowheads="1"/>
          </p:cNvSpPr>
          <p:nvPr/>
        </p:nvSpPr>
        <p:spPr bwMode="auto">
          <a:xfrm>
            <a:off x="827584" y="0"/>
            <a:ext cx="78581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Административный регламент, утв. приказом Министерства связи и массовых коммуникаций РФ от 14.11.2011 № 312 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13315" name="Rectangle 1"/>
          <p:cNvSpPr>
            <a:spLocks noChangeArrowheads="1"/>
          </p:cNvSpPr>
          <p:nvPr/>
        </p:nvSpPr>
        <p:spPr bwMode="auto">
          <a:xfrm>
            <a:off x="1" y="1289084"/>
            <a:ext cx="9143999" cy="581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В ходе проведения проверки осуществляются следующие мероприятия по контролю:</a:t>
            </a:r>
          </a:p>
          <a:p>
            <a:pPr algn="just"/>
            <a:r>
              <a:rPr lang="ru-RU" sz="1600" dirty="0" smtClean="0">
                <a:solidFill>
                  <a:schemeClr val="bg1"/>
                </a:solidFill>
              </a:rPr>
              <a:t>1. </a:t>
            </a:r>
            <a:r>
              <a:rPr lang="ru-RU" sz="1600" u="sng" dirty="0" smtClean="0">
                <a:solidFill>
                  <a:schemeClr val="bg1"/>
                </a:solidFill>
              </a:rPr>
              <a:t>Рассмотрение документов Оператора</a:t>
            </a:r>
            <a:r>
              <a:rPr lang="ru-RU" sz="1600" dirty="0" smtClean="0">
                <a:solidFill>
                  <a:schemeClr val="bg1"/>
                </a:solidFill>
              </a:rPr>
              <a:t>, в том числе:</a:t>
            </a:r>
          </a:p>
          <a:p>
            <a:pPr algn="just"/>
            <a:r>
              <a:rPr lang="ru-RU" sz="1600" dirty="0" smtClean="0">
                <a:solidFill>
                  <a:schemeClr val="bg1"/>
                </a:solidFill>
              </a:rPr>
              <a:t>1.1. Уведомление об обработке персональных данных.</a:t>
            </a:r>
          </a:p>
          <a:p>
            <a:pPr algn="just"/>
            <a:r>
              <a:rPr lang="ru-RU" sz="1600" dirty="0" smtClean="0">
                <a:solidFill>
                  <a:schemeClr val="bg1"/>
                </a:solidFill>
              </a:rPr>
              <a:t>1.2. Документов, необходимых для проверки фактов, содержащих признаки нарушения законодательства Российской Федерации в области персональных данных, изложенных в обращениях граждан и информации, поступившей в Службу или ее территориальный орган.</a:t>
            </a:r>
          </a:p>
          <a:p>
            <a:pPr algn="just"/>
            <a:r>
              <a:rPr lang="ru-RU" sz="1600" dirty="0" smtClean="0">
                <a:solidFill>
                  <a:schemeClr val="bg1"/>
                </a:solidFill>
              </a:rPr>
              <a:t>1.3. Документов, подтверждающих выполнение Оператором предписаний об устранении ранее выявленных нарушений законодательства Российской Федерации в области персональных данных.</a:t>
            </a:r>
          </a:p>
          <a:p>
            <a:pPr algn="just"/>
            <a:r>
              <a:rPr lang="ru-RU" sz="1600" dirty="0" smtClean="0">
                <a:solidFill>
                  <a:schemeClr val="bg1"/>
                </a:solidFill>
              </a:rPr>
              <a:t>1.4. Письменного согласия субъекта персональных данных на обработку его персональных данных.</a:t>
            </a:r>
          </a:p>
          <a:p>
            <a:pPr algn="just"/>
            <a:r>
              <a:rPr lang="ru-RU" sz="1600" dirty="0" smtClean="0">
                <a:solidFill>
                  <a:schemeClr val="bg1"/>
                </a:solidFill>
              </a:rPr>
              <a:t>1.5. Документов, подтверждающих соблюдение требований законодательства Российской Федерации при обработке специальных категорий и биометрических персональных данных.</a:t>
            </a:r>
          </a:p>
          <a:p>
            <a:pPr algn="just"/>
            <a:r>
              <a:rPr lang="ru-RU" sz="1600" dirty="0" smtClean="0">
                <a:solidFill>
                  <a:schemeClr val="bg1"/>
                </a:solidFill>
              </a:rPr>
              <a:t>1.6. Документов, подтверждающих уничтожение Оператором персональных данных субъектов персональных данных по достижении цели обработки.</a:t>
            </a:r>
          </a:p>
          <a:p>
            <a:pPr algn="just"/>
            <a:r>
              <a:rPr lang="ru-RU" sz="1600" dirty="0" smtClean="0">
                <a:solidFill>
                  <a:schemeClr val="bg1"/>
                </a:solidFill>
              </a:rPr>
              <a:t>1.7. Локальных актов Оператора, регламентирующих порядок и условия обработки персональных данных.</a:t>
            </a:r>
          </a:p>
          <a:p>
            <a:pPr algn="just"/>
            <a:r>
              <a:rPr lang="ru-RU" sz="1600" dirty="0" smtClean="0">
                <a:solidFill>
                  <a:schemeClr val="bg1"/>
                </a:solidFill>
              </a:rPr>
              <a:t>2. </a:t>
            </a:r>
            <a:r>
              <a:rPr lang="ru-RU" sz="1600" u="sng" dirty="0" smtClean="0">
                <a:solidFill>
                  <a:schemeClr val="bg1"/>
                </a:solidFill>
              </a:rPr>
              <a:t>Исследование (обследование) информационной системы персональных данных</a:t>
            </a:r>
            <a:r>
              <a:rPr lang="ru-RU" sz="1600" dirty="0" smtClean="0">
                <a:solidFill>
                  <a:schemeClr val="bg1"/>
                </a:solidFill>
              </a:rPr>
              <a:t>, в части, касающейся персональных данных субъектов персональных данных, обрабатываемых в ней.</a:t>
            </a:r>
          </a:p>
          <a:p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1"/>
          <p:cNvSpPr>
            <a:spLocks noChangeArrowheads="1"/>
          </p:cNvSpPr>
          <p:nvPr/>
        </p:nvSpPr>
        <p:spPr bwMode="auto">
          <a:xfrm>
            <a:off x="827584" y="0"/>
            <a:ext cx="78581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Административный регламент, утв. приказом Министерства связи и массовых коммуникаций РФ от 14.11.2011 № 312 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13315" name="Rectangle 1"/>
          <p:cNvSpPr>
            <a:spLocks noChangeArrowheads="1"/>
          </p:cNvSpPr>
          <p:nvPr/>
        </p:nvSpPr>
        <p:spPr bwMode="auto">
          <a:xfrm>
            <a:off x="1" y="1442975"/>
            <a:ext cx="9143999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2400" b="1" u="sng" dirty="0" smtClean="0">
                <a:solidFill>
                  <a:srgbClr val="FFFF00"/>
                </a:solidFill>
              </a:rPr>
              <a:t>Документарная проверка</a:t>
            </a:r>
            <a:r>
              <a:rPr lang="ru-RU" sz="2400" b="1" dirty="0" smtClean="0">
                <a:solidFill>
                  <a:schemeClr val="bg1"/>
                </a:solidFill>
              </a:rPr>
              <a:t> проводится по месту нахождения Службы или ее территориального органа.</a:t>
            </a:r>
          </a:p>
          <a:p>
            <a:pPr algn="ctr"/>
            <a:r>
              <a:rPr lang="ru-RU" sz="2400" b="1" u="sng" dirty="0" smtClean="0">
                <a:solidFill>
                  <a:schemeClr val="bg1"/>
                </a:solidFill>
              </a:rPr>
              <a:t>Предмет проверки:</a:t>
            </a:r>
          </a:p>
          <a:p>
            <a:pPr algn="ctr">
              <a:buClr>
                <a:srgbClr val="FFFF00"/>
              </a:buClr>
              <a:buFont typeface="Wingdings" pitchFamily="2" charset="2"/>
              <a:buChar char="q"/>
            </a:pPr>
            <a:r>
              <a:rPr lang="ru-RU" sz="2400" dirty="0" smtClean="0">
                <a:solidFill>
                  <a:schemeClr val="bg1"/>
                </a:solidFill>
              </a:rPr>
              <a:t>сведения, содержащиеся в документах Оператора, устанавливающих их организационно-правовую форму, права и обязанности</a:t>
            </a:r>
          </a:p>
          <a:p>
            <a:pPr algn="ctr">
              <a:buClr>
                <a:srgbClr val="FFFF00"/>
              </a:buClr>
              <a:buFont typeface="Wingdings" pitchFamily="2" charset="2"/>
              <a:buChar char="q"/>
            </a:pPr>
            <a:r>
              <a:rPr lang="ru-RU" sz="2400" dirty="0" smtClean="0">
                <a:solidFill>
                  <a:schemeClr val="bg1"/>
                </a:solidFill>
              </a:rPr>
              <a:t>документы, используемые при осуществлении деятельности по обработке </a:t>
            </a:r>
            <a:r>
              <a:rPr lang="ru-RU" sz="2400" dirty="0" smtClean="0">
                <a:solidFill>
                  <a:schemeClr val="bg1"/>
                </a:solidFill>
              </a:rPr>
              <a:t>ПД </a:t>
            </a:r>
            <a:r>
              <a:rPr lang="ru-RU" sz="2400" dirty="0" smtClean="0">
                <a:solidFill>
                  <a:schemeClr val="bg1"/>
                </a:solidFill>
              </a:rPr>
              <a:t>и связанные с исполнением обязательных требований, установленных нормативными правовыми актами в области ПД</a:t>
            </a:r>
          </a:p>
          <a:p>
            <a:pPr algn="ctr">
              <a:buClr>
                <a:srgbClr val="FFFF00"/>
              </a:buClr>
              <a:buFont typeface="Wingdings" pitchFamily="2" charset="2"/>
              <a:buChar char="q"/>
            </a:pPr>
            <a:r>
              <a:rPr lang="ru-RU" sz="2400" dirty="0" smtClean="0">
                <a:solidFill>
                  <a:schemeClr val="bg1"/>
                </a:solidFill>
              </a:rPr>
              <a:t>документы, связанные с исполнением ранее выданных предписаний</a:t>
            </a:r>
          </a:p>
          <a:p>
            <a:pPr algn="ctr"/>
            <a:endParaRPr lang="ru-RU" sz="1600" dirty="0" smtClean="0">
              <a:solidFill>
                <a:schemeClr val="bg1"/>
              </a:solidFill>
            </a:endParaRPr>
          </a:p>
          <a:p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1"/>
          <p:cNvSpPr>
            <a:spLocks noChangeArrowheads="1"/>
          </p:cNvSpPr>
          <p:nvPr/>
        </p:nvSpPr>
        <p:spPr bwMode="auto">
          <a:xfrm>
            <a:off x="827584" y="0"/>
            <a:ext cx="78581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Административный регламент, утв. приказом Министерства связи и массовых коммуникаций РФ от 14.11.2011 № 312 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13315" name="Rectangle 1"/>
          <p:cNvSpPr>
            <a:spLocks noChangeArrowheads="1"/>
          </p:cNvSpPr>
          <p:nvPr/>
        </p:nvSpPr>
        <p:spPr bwMode="auto">
          <a:xfrm>
            <a:off x="1" y="786771"/>
            <a:ext cx="9143999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endParaRPr lang="en-US" sz="2400" b="1" u="sng" dirty="0" smtClean="0">
              <a:solidFill>
                <a:schemeClr val="bg1"/>
              </a:solidFill>
            </a:endParaRPr>
          </a:p>
          <a:p>
            <a:pPr algn="ctr"/>
            <a:endParaRPr lang="en-US" sz="2400" b="1" u="sng" dirty="0" smtClean="0">
              <a:solidFill>
                <a:schemeClr val="bg1"/>
              </a:solidFill>
            </a:endParaRPr>
          </a:p>
          <a:p>
            <a:pPr algn="ctr"/>
            <a:r>
              <a:rPr lang="ru-RU" sz="2400" b="1" u="sng" dirty="0" smtClean="0">
                <a:solidFill>
                  <a:srgbClr val="FFFF00"/>
                </a:solidFill>
              </a:rPr>
              <a:t>Документарная </a:t>
            </a:r>
            <a:r>
              <a:rPr lang="ru-RU" sz="2400" b="1" u="sng" dirty="0" smtClean="0">
                <a:solidFill>
                  <a:srgbClr val="FFFF00"/>
                </a:solidFill>
              </a:rPr>
              <a:t>проверка</a:t>
            </a:r>
          </a:p>
          <a:p>
            <a:pPr algn="ctr"/>
            <a:endParaRPr lang="ru-RU" sz="2400" b="1" u="sng" dirty="0" smtClean="0">
              <a:solidFill>
                <a:schemeClr val="bg1"/>
              </a:solidFill>
            </a:endParaRPr>
          </a:p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в первую очередь рассматриваются документы Оператора, имеющиеся в распоряжении Службы или ее территориального органа, в том числе:</a:t>
            </a:r>
          </a:p>
          <a:p>
            <a:pPr algn="ctr"/>
            <a:endParaRPr lang="ru-RU" sz="2400" dirty="0" smtClean="0">
              <a:solidFill>
                <a:schemeClr val="bg1"/>
              </a:solidFill>
            </a:endParaRPr>
          </a:p>
          <a:p>
            <a:pPr algn="ctr">
              <a:buClr>
                <a:srgbClr val="FFFF00"/>
              </a:buClr>
              <a:buFont typeface="Wingdings" pitchFamily="2" charset="2"/>
              <a:buChar char="q"/>
            </a:pPr>
            <a:r>
              <a:rPr lang="ru-RU" sz="2400" dirty="0" smtClean="0">
                <a:solidFill>
                  <a:schemeClr val="bg1"/>
                </a:solidFill>
              </a:rPr>
              <a:t>уведомление об обработке </a:t>
            </a:r>
            <a:r>
              <a:rPr lang="ru-RU" sz="2400" dirty="0" smtClean="0">
                <a:solidFill>
                  <a:schemeClr val="bg1"/>
                </a:solidFill>
              </a:rPr>
              <a:t>ПД </a:t>
            </a:r>
            <a:endParaRPr lang="ru-RU" sz="2400" dirty="0" smtClean="0">
              <a:solidFill>
                <a:schemeClr val="bg1"/>
              </a:solidFill>
            </a:endParaRPr>
          </a:p>
          <a:p>
            <a:pPr algn="ctr">
              <a:buClr>
                <a:srgbClr val="FFFF00"/>
              </a:buClr>
              <a:buFont typeface="Wingdings" pitchFamily="2" charset="2"/>
              <a:buChar char="q"/>
            </a:pPr>
            <a:r>
              <a:rPr lang="ru-RU" sz="2400" dirty="0" smtClean="0">
                <a:solidFill>
                  <a:schemeClr val="bg1"/>
                </a:solidFill>
              </a:rPr>
              <a:t>акты предыдущих проверок в области персональных </a:t>
            </a:r>
            <a:r>
              <a:rPr lang="ru-RU" sz="2400" dirty="0" smtClean="0">
                <a:solidFill>
                  <a:schemeClr val="bg1"/>
                </a:solidFill>
              </a:rPr>
              <a:t>данных </a:t>
            </a:r>
            <a:endParaRPr lang="ru-RU" sz="2400" dirty="0" smtClean="0">
              <a:solidFill>
                <a:schemeClr val="bg1"/>
              </a:solidFill>
            </a:endParaRPr>
          </a:p>
          <a:p>
            <a:pPr algn="ctr">
              <a:buClr>
                <a:srgbClr val="FFFF00"/>
              </a:buClr>
              <a:buFont typeface="Wingdings" pitchFamily="2" charset="2"/>
              <a:buChar char="q"/>
            </a:pPr>
            <a:r>
              <a:rPr lang="ru-RU" sz="2400" dirty="0" smtClean="0">
                <a:solidFill>
                  <a:schemeClr val="bg1"/>
                </a:solidFill>
              </a:rPr>
              <a:t>материалы рассмотрения дел об административных правонарушениях </a:t>
            </a:r>
          </a:p>
          <a:p>
            <a:pPr algn="ctr">
              <a:buClr>
                <a:srgbClr val="FFFF00"/>
              </a:buClr>
              <a:buFont typeface="Wingdings" pitchFamily="2" charset="2"/>
              <a:buChar char="q"/>
            </a:pPr>
            <a:r>
              <a:rPr lang="ru-RU" sz="2400" dirty="0" smtClean="0">
                <a:solidFill>
                  <a:schemeClr val="bg1"/>
                </a:solidFill>
              </a:rPr>
              <a:t>иные документы о результатах проведенных в отношении Оператора проверок в области </a:t>
            </a:r>
            <a:r>
              <a:rPr lang="ru-RU" sz="2400" dirty="0" smtClean="0">
                <a:solidFill>
                  <a:schemeClr val="bg1"/>
                </a:solidFill>
              </a:rPr>
              <a:t>ПД</a:t>
            </a:r>
            <a:endParaRPr lang="ru-RU" sz="2400" dirty="0" smtClean="0">
              <a:solidFill>
                <a:schemeClr val="bg1"/>
              </a:solidFill>
            </a:endParaRPr>
          </a:p>
          <a:p>
            <a:pPr algn="ctr"/>
            <a:endParaRPr lang="ru-RU" sz="1600" dirty="0" smtClean="0">
              <a:solidFill>
                <a:schemeClr val="bg1"/>
              </a:solidFill>
            </a:endParaRPr>
          </a:p>
          <a:p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1"/>
          <p:cNvSpPr>
            <a:spLocks noChangeArrowheads="1"/>
          </p:cNvSpPr>
          <p:nvPr/>
        </p:nvSpPr>
        <p:spPr bwMode="auto">
          <a:xfrm>
            <a:off x="827584" y="0"/>
            <a:ext cx="78581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Административный регламент, утв. приказом Министерства связи и массовых коммуникаций РФ от 14.11.2011 № 312 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13315" name="Rectangle 1"/>
          <p:cNvSpPr>
            <a:spLocks noChangeArrowheads="1"/>
          </p:cNvSpPr>
          <p:nvPr/>
        </p:nvSpPr>
        <p:spPr bwMode="auto">
          <a:xfrm>
            <a:off x="1" y="1196752"/>
            <a:ext cx="9143999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2400" b="1" u="sng" dirty="0" smtClean="0">
                <a:solidFill>
                  <a:srgbClr val="FFFF00"/>
                </a:solidFill>
              </a:rPr>
              <a:t>Документарная проверка</a:t>
            </a:r>
          </a:p>
          <a:p>
            <a:pPr algn="ctr"/>
            <a:endParaRPr lang="ru-RU" sz="2400" b="1" u="sng" dirty="0" smtClean="0">
              <a:solidFill>
                <a:schemeClr val="bg1"/>
              </a:solidFill>
            </a:endParaRPr>
          </a:p>
          <a:p>
            <a:pPr algn="ctr">
              <a:buFontTx/>
              <a:buChar char="-"/>
            </a:pPr>
            <a:r>
              <a:rPr lang="ru-RU" dirty="0" smtClean="0">
                <a:solidFill>
                  <a:schemeClr val="bg1"/>
                </a:solidFill>
              </a:rPr>
              <a:t>Если достоверность сведений, содержащихся в документах, имеющихся в распоряжении Службы или ее территориального органа, вызывает обоснованные сомнения либо эти сведения не позволяют оценить исполнение Оператором обязательных требований, Служба или ее территориальный орган направляют в адрес Оператора </a:t>
            </a:r>
            <a:r>
              <a:rPr lang="ru-RU" b="1" dirty="0" smtClean="0">
                <a:solidFill>
                  <a:schemeClr val="bg1"/>
                </a:solidFill>
              </a:rPr>
              <a:t>мотивированный запрос </a:t>
            </a:r>
            <a:r>
              <a:rPr lang="ru-RU" dirty="0" smtClean="0">
                <a:solidFill>
                  <a:schemeClr val="bg1"/>
                </a:solidFill>
              </a:rPr>
              <a:t>с требованием представить иные необходимые для рассмотрения в ходе проведения документарной проверки документы. К запросу прилагается заверенная печатью копия приказа руководителя, заместителя руководителя Службы или ее территориального органа о проведении документарной проверки.</a:t>
            </a:r>
          </a:p>
          <a:p>
            <a:pPr algn="ctr">
              <a:buFontTx/>
              <a:buChar char="-"/>
            </a:pPr>
            <a:endParaRPr lang="ru-RU" dirty="0" smtClean="0">
              <a:solidFill>
                <a:schemeClr val="bg1"/>
              </a:solidFill>
            </a:endParaRPr>
          </a:p>
          <a:p>
            <a:pPr algn="ctr">
              <a:buFontTx/>
              <a:buChar char="-"/>
            </a:pPr>
            <a:r>
              <a:rPr lang="ru-RU" dirty="0" smtClean="0">
                <a:solidFill>
                  <a:schemeClr val="bg1"/>
                </a:solidFill>
              </a:rPr>
              <a:t>В течение </a:t>
            </a:r>
            <a:r>
              <a:rPr lang="ru-RU" b="1" dirty="0" smtClean="0">
                <a:solidFill>
                  <a:schemeClr val="bg1"/>
                </a:solidFill>
              </a:rPr>
              <a:t>10 рабочих дней со дня получения мотивированного запроса </a:t>
            </a:r>
            <a:r>
              <a:rPr lang="ru-RU" dirty="0" smtClean="0">
                <a:solidFill>
                  <a:schemeClr val="bg1"/>
                </a:solidFill>
              </a:rPr>
              <a:t>Оператор обязан представить в Службу или ее территориальный орган указанные в запросе документы.</a:t>
            </a:r>
          </a:p>
          <a:p>
            <a:pPr algn="ctr">
              <a:buFontTx/>
              <a:buChar char="-"/>
            </a:pPr>
            <a:endParaRPr lang="ru-RU" dirty="0" smtClean="0">
              <a:solidFill>
                <a:schemeClr val="bg1"/>
              </a:solidFill>
            </a:endParaRP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- Указанные документы представляются в виде копий, заверенных печатью и подписью руководителя или иного уполномоченного представителя Оператора. </a:t>
            </a:r>
          </a:p>
          <a:p>
            <a:r>
              <a:rPr lang="ru-RU" sz="1600" dirty="0" smtClean="0"/>
              <a:t> </a:t>
            </a:r>
          </a:p>
          <a:p>
            <a:pPr algn="ctr"/>
            <a:endParaRPr lang="ru-RU" sz="1600" dirty="0" smtClean="0">
              <a:solidFill>
                <a:schemeClr val="bg1"/>
              </a:solidFill>
            </a:endParaRPr>
          </a:p>
          <a:p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1"/>
          <p:cNvSpPr>
            <a:spLocks noChangeArrowheads="1"/>
          </p:cNvSpPr>
          <p:nvPr/>
        </p:nvSpPr>
        <p:spPr bwMode="auto">
          <a:xfrm>
            <a:off x="827584" y="0"/>
            <a:ext cx="78581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Административный регламент, утв. приказом Министерства связи и массовых коммуникаций РФ от 14.11.2011 № 312 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13315" name="Rectangle 1"/>
          <p:cNvSpPr>
            <a:spLocks noChangeArrowheads="1"/>
          </p:cNvSpPr>
          <p:nvPr/>
        </p:nvSpPr>
        <p:spPr bwMode="auto">
          <a:xfrm>
            <a:off x="0" y="1348800"/>
            <a:ext cx="9143999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2400" b="1" u="sng" dirty="0" smtClean="0">
                <a:solidFill>
                  <a:schemeClr val="bg1"/>
                </a:solidFill>
              </a:rPr>
              <a:t>Оформление результатов и принятие мер</a:t>
            </a:r>
          </a:p>
          <a:p>
            <a:pPr algn="ctr"/>
            <a:r>
              <a:rPr lang="ru-RU" sz="2400" b="1" u="sng" dirty="0" smtClean="0">
                <a:solidFill>
                  <a:schemeClr val="bg1"/>
                </a:solidFill>
              </a:rPr>
              <a:t>по результатам проверки</a:t>
            </a:r>
          </a:p>
          <a:p>
            <a:pPr algn="ctr"/>
            <a:endParaRPr lang="ru-RU" sz="2400" b="1" u="sng" dirty="0" smtClean="0">
              <a:solidFill>
                <a:schemeClr val="bg1"/>
              </a:solidFill>
            </a:endParaRPr>
          </a:p>
          <a:p>
            <a:pPr algn="ctr">
              <a:buClr>
                <a:srgbClr val="FFFF00"/>
              </a:buClr>
              <a:buFont typeface="Wingdings" pitchFamily="2" charset="2"/>
              <a:buChar char="q"/>
            </a:pPr>
            <a:r>
              <a:rPr lang="ru-RU" sz="2000" dirty="0" smtClean="0">
                <a:solidFill>
                  <a:schemeClr val="bg1"/>
                </a:solidFill>
              </a:rPr>
              <a:t>Акт проверки</a:t>
            </a:r>
          </a:p>
          <a:p>
            <a:pPr algn="ctr">
              <a:buClr>
                <a:srgbClr val="FFFF00"/>
              </a:buClr>
              <a:buFont typeface="Wingdings" pitchFamily="2" charset="2"/>
              <a:buChar char="q"/>
            </a:pPr>
            <a:r>
              <a:rPr lang="ru-RU" sz="2000" dirty="0" smtClean="0">
                <a:solidFill>
                  <a:schemeClr val="bg1"/>
                </a:solidFill>
              </a:rPr>
              <a:t>В случае выявления нарушений выдается предписание об их устранении</a:t>
            </a:r>
          </a:p>
          <a:p>
            <a:pPr algn="ctr">
              <a:buClr>
                <a:srgbClr val="FFFF00"/>
              </a:buClr>
              <a:buFont typeface="Wingdings" pitchFamily="2" charset="2"/>
              <a:buChar char="q"/>
            </a:pPr>
            <a:r>
              <a:rPr lang="ru-RU" sz="2000" dirty="0" smtClean="0">
                <a:solidFill>
                  <a:schemeClr val="bg1"/>
                </a:solidFill>
              </a:rPr>
              <a:t>В случае проведения проверки по контролю исполнения предписания об устранении выявленных нарушений составляется протокол об административном правонарушении (ст. 19.5 </a:t>
            </a:r>
            <a:r>
              <a:rPr lang="ru-RU" sz="2000" dirty="0" err="1" smtClean="0">
                <a:solidFill>
                  <a:schemeClr val="bg1"/>
                </a:solidFill>
              </a:rPr>
              <a:t>КоАП</a:t>
            </a:r>
            <a:r>
              <a:rPr lang="ru-RU" sz="2000" dirty="0" smtClean="0">
                <a:solidFill>
                  <a:schemeClr val="bg1"/>
                </a:solidFill>
              </a:rPr>
              <a:t> РФ)</a:t>
            </a:r>
          </a:p>
          <a:p>
            <a:pPr algn="ctr">
              <a:buClr>
                <a:srgbClr val="FFFF00"/>
              </a:buClr>
              <a:buFont typeface="Wingdings" pitchFamily="2" charset="2"/>
              <a:buChar char="q"/>
            </a:pPr>
            <a:r>
              <a:rPr lang="ru-RU" sz="2000" dirty="0" smtClean="0">
                <a:solidFill>
                  <a:schemeClr val="bg1"/>
                </a:solidFill>
              </a:rPr>
              <a:t>При выявлении нарушений материалы проверки направляются в органы прокуратуры для принятия мер реагирования</a:t>
            </a:r>
          </a:p>
          <a:p>
            <a:pPr algn="ctr">
              <a:buClr>
                <a:srgbClr val="FFFF00"/>
              </a:buClr>
              <a:buFont typeface="Wingdings" pitchFamily="2" charset="2"/>
              <a:buChar char="q"/>
            </a:pPr>
            <a:r>
              <a:rPr lang="ru-RU" sz="2000" dirty="0" smtClean="0">
                <a:solidFill>
                  <a:schemeClr val="bg1"/>
                </a:solidFill>
              </a:rPr>
              <a:t>Должностное лицо Роскомнадзора производит запись о проведенной проверке в журнале Оператора по учету проверок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 smtClean="0">
              <a:solidFill>
                <a:schemeClr val="bg1"/>
              </a:solidFill>
            </a:endParaRPr>
          </a:p>
          <a:p>
            <a:pPr algn="ctr"/>
            <a:endParaRPr lang="ru-RU" sz="1600" dirty="0" smtClean="0">
              <a:solidFill>
                <a:schemeClr val="bg1"/>
              </a:solidFill>
            </a:endParaRPr>
          </a:p>
          <a:p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1"/>
          <p:cNvSpPr>
            <a:spLocks noChangeArrowheads="1"/>
          </p:cNvSpPr>
          <p:nvPr/>
        </p:nvSpPr>
        <p:spPr bwMode="auto">
          <a:xfrm>
            <a:off x="755576" y="260648"/>
            <a:ext cx="78581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Федеральный закон от 26.12.2008 № 294-ФЗ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13315" name="Rectangle 1"/>
          <p:cNvSpPr>
            <a:spLocks noChangeArrowheads="1"/>
          </p:cNvSpPr>
          <p:nvPr/>
        </p:nvSpPr>
        <p:spPr bwMode="auto">
          <a:xfrm>
            <a:off x="179512" y="291234"/>
            <a:ext cx="8856984" cy="9602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endParaRPr lang="ru-RU" sz="2000" u="sng" dirty="0" smtClean="0">
              <a:solidFill>
                <a:schemeClr val="bg1"/>
              </a:solidFill>
            </a:endParaRPr>
          </a:p>
          <a:p>
            <a:pPr algn="ctr"/>
            <a:endParaRPr lang="ru-RU" sz="2000" u="sng" dirty="0" smtClean="0">
              <a:solidFill>
                <a:schemeClr val="bg1"/>
              </a:solidFill>
            </a:endParaRPr>
          </a:p>
          <a:p>
            <a:pPr algn="ctr"/>
            <a:r>
              <a:rPr lang="ru-RU" sz="2000" u="sng" dirty="0" smtClean="0">
                <a:solidFill>
                  <a:schemeClr val="bg1"/>
                </a:solidFill>
              </a:rPr>
              <a:t>Недействительность результатов проверки, проведенной с грубым нарушением требований настоящего Федерального закона</a:t>
            </a:r>
          </a:p>
          <a:p>
            <a:pPr algn="ctr"/>
            <a:endParaRPr lang="ru-RU" sz="2000" u="sng" dirty="0" smtClean="0">
              <a:solidFill>
                <a:schemeClr val="bg1"/>
              </a:solidFill>
            </a:endParaRPr>
          </a:p>
          <a:p>
            <a:r>
              <a:rPr lang="ru-RU" sz="1550" dirty="0" smtClean="0">
                <a:solidFill>
                  <a:schemeClr val="bg1"/>
                </a:solidFill>
              </a:rPr>
              <a:t>1)  в части отсутствия оснований проведения плановой проверки;</a:t>
            </a:r>
          </a:p>
          <a:p>
            <a:r>
              <a:rPr lang="ru-RU" sz="1550" dirty="0" smtClean="0">
                <a:solidFill>
                  <a:schemeClr val="bg1"/>
                </a:solidFill>
              </a:rPr>
              <a:t>1.1) в части привлечения к проведению мероприятий по контролю не аккредитованных в установленном порядке юридических лиц, индивидуальных предпринимателей и не аттестованных в установленном порядке граждан;</a:t>
            </a:r>
          </a:p>
          <a:p>
            <a:r>
              <a:rPr lang="ru-RU" sz="1550" dirty="0" smtClean="0">
                <a:solidFill>
                  <a:schemeClr val="bg1"/>
                </a:solidFill>
              </a:rPr>
              <a:t>2)  в части оснований проведения внеплановой выездной проверки,  в части согласования с органами прокуратуры внеплановой выездной проверки в отношении юридического лица, индивидуального предпринимателя;</a:t>
            </a:r>
          </a:p>
          <a:p>
            <a:r>
              <a:rPr lang="ru-RU" sz="1550" dirty="0" smtClean="0">
                <a:solidFill>
                  <a:schemeClr val="bg1"/>
                </a:solidFill>
              </a:rPr>
              <a:t>3)  в части нарушения сроков и времени проведения плановых выездных проверок в отношении субъектов малого предпринимательства;</a:t>
            </a:r>
          </a:p>
          <a:p>
            <a:r>
              <a:rPr lang="ru-RU" sz="1550" dirty="0" smtClean="0">
                <a:solidFill>
                  <a:schemeClr val="bg1"/>
                </a:solidFill>
              </a:rPr>
              <a:t>4)  в части проведения проверки без распоряжения или приказа руководителя, заместителя руководителя органа государственного контроля (надзора), органа муниципального контроля;</a:t>
            </a:r>
          </a:p>
          <a:p>
            <a:r>
              <a:rPr lang="ru-RU" sz="1550" dirty="0" smtClean="0">
                <a:solidFill>
                  <a:schemeClr val="bg1"/>
                </a:solidFill>
              </a:rPr>
              <a:t>5)  в части требования документов, не относящихся к предмету проверки, в части превышения установленных сроков проведения проверок;</a:t>
            </a:r>
          </a:p>
          <a:p>
            <a:r>
              <a:rPr lang="ru-RU" sz="1550" dirty="0" smtClean="0">
                <a:solidFill>
                  <a:schemeClr val="bg1"/>
                </a:solidFill>
              </a:rPr>
              <a:t>6)  в части непредставления акта проверки;</a:t>
            </a:r>
          </a:p>
          <a:p>
            <a:r>
              <a:rPr lang="ru-RU" sz="1550" dirty="0" smtClean="0">
                <a:solidFill>
                  <a:schemeClr val="bg1"/>
                </a:solidFill>
              </a:rPr>
              <a:t>7)  в части проведения плановой проверки, не включенной в ежегодный план проведения плановых проверок;</a:t>
            </a:r>
          </a:p>
          <a:p>
            <a:r>
              <a:rPr lang="ru-RU" sz="1550" dirty="0" smtClean="0">
                <a:solidFill>
                  <a:schemeClr val="bg1"/>
                </a:solidFill>
              </a:rPr>
              <a:t>8) в части участия в проведении проверок экспертов, экспертных организаций, состоящих в гражданско-правовых и трудовых отношениях с юридическими лицами и индивидуальными предпринимателями, в отношении которых проводятся проверки.</a:t>
            </a:r>
          </a:p>
          <a:p>
            <a:pPr algn="ctr"/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b="1" u="sng" dirty="0" smtClean="0">
              <a:solidFill>
                <a:schemeClr val="bg1"/>
              </a:solidFill>
            </a:endParaRPr>
          </a:p>
          <a:p>
            <a:pPr algn="ctr"/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 smtClean="0">
              <a:solidFill>
                <a:schemeClr val="bg1"/>
              </a:solidFill>
            </a:endParaRPr>
          </a:p>
          <a:p>
            <a:pPr algn="ctr"/>
            <a:endParaRPr lang="ru-RU" sz="1600" dirty="0" smtClean="0">
              <a:solidFill>
                <a:schemeClr val="bg1"/>
              </a:solidFill>
            </a:endParaRPr>
          </a:p>
          <a:p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2"/>
            </a:gs>
            <a:gs pos="100000">
              <a:schemeClr val="accent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рямоугольник 5"/>
          <p:cNvSpPr>
            <a:spLocks noChangeArrowheads="1"/>
          </p:cNvSpPr>
          <p:nvPr/>
        </p:nvSpPr>
        <p:spPr bwMode="auto">
          <a:xfrm>
            <a:off x="857250" y="285750"/>
            <a:ext cx="79295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400" dirty="0">
              <a:solidFill>
                <a:schemeClr val="bg1"/>
              </a:solidFill>
            </a:endParaRPr>
          </a:p>
          <a:p>
            <a:pPr algn="ctr"/>
            <a:r>
              <a:rPr lang="ru-RU" sz="2400" b="1" dirty="0">
                <a:solidFill>
                  <a:srgbClr val="FFFF00"/>
                </a:solidFill>
              </a:rPr>
              <a:t>Проверки проводятся в соответствии с:</a:t>
            </a:r>
            <a:r>
              <a:rPr lang="ru-RU" sz="2400" dirty="0">
                <a:solidFill>
                  <a:schemeClr val="bg1"/>
                </a:solidFill>
              </a:rPr>
              <a:t/>
            </a:r>
            <a:br>
              <a:rPr lang="ru-RU" sz="2400" dirty="0">
                <a:solidFill>
                  <a:schemeClr val="bg1"/>
                </a:solidFill>
              </a:rPr>
            </a:br>
            <a:endParaRPr lang="ru-RU" sz="2400" dirty="0"/>
          </a:p>
        </p:txBody>
      </p:sp>
      <p:sp>
        <p:nvSpPr>
          <p:cNvPr id="8195" name="Прямоугольник 3"/>
          <p:cNvSpPr>
            <a:spLocks noChangeArrowheads="1"/>
          </p:cNvSpPr>
          <p:nvPr/>
        </p:nvSpPr>
        <p:spPr bwMode="auto">
          <a:xfrm>
            <a:off x="500063" y="1928813"/>
            <a:ext cx="8072437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FFFF00"/>
                </a:solidFill>
              </a:rPr>
              <a:t>Федеральным законом от </a:t>
            </a:r>
            <a:r>
              <a:rPr lang="ru-RU" sz="2400" b="1" dirty="0" smtClean="0">
                <a:solidFill>
                  <a:srgbClr val="FFFF00"/>
                </a:solidFill>
              </a:rPr>
              <a:t>26.12.2008 </a:t>
            </a:r>
            <a:r>
              <a:rPr lang="ru-RU" sz="2400" b="1" dirty="0">
                <a:solidFill>
                  <a:srgbClr val="FFFF00"/>
                </a:solidFill>
              </a:rPr>
              <a:t>№ 294-ФЗ</a:t>
            </a:r>
            <a:r>
              <a:rPr lang="ru-RU" sz="2400" dirty="0">
                <a:solidFill>
                  <a:schemeClr val="bg1"/>
                </a:solidFill>
              </a:rPr>
              <a:t/>
            </a:r>
            <a:br>
              <a:rPr lang="ru-RU" sz="2400" dirty="0">
                <a:solidFill>
                  <a:schemeClr val="bg1"/>
                </a:solidFill>
              </a:rPr>
            </a:br>
            <a:r>
              <a:rPr lang="ru-RU" sz="2400" dirty="0" smtClean="0">
                <a:solidFill>
                  <a:schemeClr val="bg1"/>
                </a:solidFill>
              </a:rPr>
              <a:t>«О </a:t>
            </a:r>
            <a:r>
              <a:rPr lang="ru-RU" sz="2400" dirty="0">
                <a:solidFill>
                  <a:schemeClr val="bg1"/>
                </a:solidFill>
              </a:rPr>
              <a:t>защите прав юридических лиц и индивидуальных предпринимателей при осуществлении государственного контроля (надзора) и муниципального контроля</a:t>
            </a:r>
            <a:r>
              <a:rPr lang="ru-RU" sz="2400" dirty="0" smtClean="0">
                <a:solidFill>
                  <a:schemeClr val="bg1"/>
                </a:solidFill>
              </a:rPr>
              <a:t>»</a:t>
            </a:r>
            <a:endParaRPr lang="en-US" sz="2400" dirty="0" smtClean="0">
              <a:solidFill>
                <a:schemeClr val="bg1"/>
              </a:solidFill>
            </a:endParaRPr>
          </a:p>
          <a:p>
            <a:pPr algn="ctr"/>
            <a:endParaRPr lang="en-US" sz="2400" dirty="0" smtClean="0">
              <a:solidFill>
                <a:schemeClr val="bg1"/>
              </a:solidFill>
            </a:endParaRPr>
          </a:p>
          <a:p>
            <a:pPr algn="ctr"/>
            <a:endParaRPr lang="en-US" sz="2400" dirty="0" smtClean="0">
              <a:solidFill>
                <a:schemeClr val="bg1"/>
              </a:solidFill>
            </a:endParaRPr>
          </a:p>
          <a:p>
            <a:pPr algn="r"/>
            <a:r>
              <a:rPr lang="ru-RU" sz="2000" i="1" u="sng" dirty="0" smtClean="0">
                <a:solidFill>
                  <a:srgbClr val="00B050"/>
                </a:solidFill>
              </a:rPr>
              <a:t>Особый порядок</a:t>
            </a:r>
            <a:r>
              <a:rPr lang="ru-RU" sz="2000" i="1" dirty="0" smtClean="0">
                <a:solidFill>
                  <a:srgbClr val="00B050"/>
                </a:solidFill>
              </a:rPr>
              <a:t> - Федеральный закон от 06.</a:t>
            </a:r>
            <a:r>
              <a:rPr lang="en-US" sz="2000" i="1" dirty="0" smtClean="0">
                <a:solidFill>
                  <a:srgbClr val="00B050"/>
                </a:solidFill>
              </a:rPr>
              <a:t>10</a:t>
            </a:r>
            <a:r>
              <a:rPr lang="ru-RU" sz="2000" i="1" dirty="0" smtClean="0">
                <a:solidFill>
                  <a:srgbClr val="00B050"/>
                </a:solidFill>
              </a:rPr>
              <a:t>.2003 № 131-ФЗ</a:t>
            </a:r>
            <a:br>
              <a:rPr lang="ru-RU" sz="2000" i="1" dirty="0" smtClean="0">
                <a:solidFill>
                  <a:srgbClr val="00B050"/>
                </a:solidFill>
              </a:rPr>
            </a:br>
            <a:r>
              <a:rPr lang="ru-RU" sz="2000" i="1" dirty="0" smtClean="0">
                <a:solidFill>
                  <a:srgbClr val="00B050"/>
                </a:solidFill>
              </a:rPr>
              <a:t>«Об общих принципах организации местного самоуправления в Российской Федерации»</a:t>
            </a:r>
            <a:br>
              <a:rPr lang="ru-RU" sz="2000" i="1" dirty="0" smtClean="0">
                <a:solidFill>
                  <a:srgbClr val="00B050"/>
                </a:solidFill>
              </a:rPr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overrideClrMapping bg1="lt1" tx1="dk1" bg2="dk2" tx2="lt2" accent1="accent1" accent2="accent2" accent3="accent3" accent4="accent4" accent5="accent5" accent6="accent6" hlink="hlink" folHlink="folHlink"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2"/>
            </a:gs>
            <a:gs pos="100000">
              <a:schemeClr val="accent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рямоугольник 5"/>
          <p:cNvSpPr>
            <a:spLocks noChangeArrowheads="1"/>
          </p:cNvSpPr>
          <p:nvPr/>
        </p:nvSpPr>
        <p:spPr bwMode="auto">
          <a:xfrm>
            <a:off x="857250" y="285750"/>
            <a:ext cx="79295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400" dirty="0">
              <a:solidFill>
                <a:schemeClr val="bg1"/>
              </a:solidFill>
            </a:endParaRPr>
          </a:p>
          <a:p>
            <a:pPr algn="ctr"/>
            <a:r>
              <a:rPr lang="ru-RU" sz="2400" b="1" dirty="0">
                <a:solidFill>
                  <a:srgbClr val="FFFF00"/>
                </a:solidFill>
              </a:rPr>
              <a:t>Проверки проводятся в соответствии с:</a:t>
            </a:r>
            <a:r>
              <a:rPr lang="ru-RU" sz="2400" dirty="0">
                <a:solidFill>
                  <a:schemeClr val="bg1"/>
                </a:solidFill>
              </a:rPr>
              <a:t/>
            </a:r>
            <a:br>
              <a:rPr lang="ru-RU" sz="2400" dirty="0">
                <a:solidFill>
                  <a:schemeClr val="bg1"/>
                </a:solidFill>
              </a:rPr>
            </a:br>
            <a:endParaRPr lang="ru-RU" sz="2400" dirty="0"/>
          </a:p>
        </p:txBody>
      </p:sp>
      <p:sp>
        <p:nvSpPr>
          <p:cNvPr id="9219" name="Прямоугольник 2"/>
          <p:cNvSpPr>
            <a:spLocks noChangeArrowheads="1"/>
          </p:cNvSpPr>
          <p:nvPr/>
        </p:nvSpPr>
        <p:spPr bwMode="auto">
          <a:xfrm>
            <a:off x="714375" y="1643063"/>
            <a:ext cx="7929563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</a:rPr>
              <a:t>Административным регламентом исполнения Федеральной службой по надзору в сфере связи, информационных технологий и массовых коммуникаций государственной функции по осуществлению государственного контроля (надзора) за соответствием обработки персональных данных требованиям законодательства Российской Федерации в области персональных данных, утвержденным </a:t>
            </a:r>
            <a:r>
              <a:rPr lang="ru-RU" sz="2400" u="sng" dirty="0">
                <a:solidFill>
                  <a:schemeClr val="bg1"/>
                </a:solidFill>
              </a:rPr>
              <a:t>приказом Министерства связи и массовых коммуникаций РФ от 14.11.2011 № 312</a:t>
            </a:r>
            <a:r>
              <a:rPr lang="ru-RU" sz="2400" dirty="0">
                <a:solidFill>
                  <a:schemeClr val="bg1"/>
                </a:solidFill>
              </a:rPr>
              <a:t> и зарегистрированным в Минюсте России 13.12.2011 № 22595</a:t>
            </a:r>
          </a:p>
        </p:txBody>
      </p:sp>
    </p:spTree>
  </p:cSld>
  <p:clrMapOvr>
    <a:overrideClrMapping bg1="lt1" tx1="dk1" bg2="dk2" tx2="lt2" accent1="accent1" accent2="accent2" accent3="accent3" accent4="accent4" accent5="accent5" accent6="accent6" hlink="hlink" folHlink="folHlink"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2"/>
            </a:gs>
            <a:gs pos="100000">
              <a:schemeClr val="accent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1"/>
          <p:cNvSpPr>
            <a:spLocks noChangeArrowheads="1"/>
          </p:cNvSpPr>
          <p:nvPr/>
        </p:nvSpPr>
        <p:spPr bwMode="auto">
          <a:xfrm>
            <a:off x="827584" y="0"/>
            <a:ext cx="78581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Административный регламент, утв. приказом Министерства связи и массовых коммуникаций РФ от 14.11.2011 № 312 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13315" name="Rectangle 1"/>
          <p:cNvSpPr>
            <a:spLocks noChangeArrowheads="1"/>
          </p:cNvSpPr>
          <p:nvPr/>
        </p:nvSpPr>
        <p:spPr bwMode="auto">
          <a:xfrm>
            <a:off x="0" y="1403484"/>
            <a:ext cx="9143999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457200" indent="-457200" algn="ctr" eaLnBrk="0" hangingPunct="0">
              <a:defRPr/>
            </a:pPr>
            <a:r>
              <a:rPr lang="ru-RU" sz="2400" dirty="0" smtClean="0">
                <a:solidFill>
                  <a:schemeClr val="bg1"/>
                </a:solidFill>
              </a:rPr>
              <a:t>	</a:t>
            </a:r>
            <a:r>
              <a:rPr lang="ru-RU" sz="2400" dirty="0"/>
              <a:t> </a:t>
            </a:r>
            <a:r>
              <a:rPr lang="ru-RU" sz="2400" b="1" u="sng" dirty="0">
                <a:solidFill>
                  <a:schemeClr val="bg1"/>
                </a:solidFill>
              </a:rPr>
              <a:t>Предмет государственного контроля (надзора)</a:t>
            </a:r>
            <a:endParaRPr lang="ru-RU" sz="2400" b="1" u="sng" dirty="0" smtClean="0">
              <a:solidFill>
                <a:schemeClr val="bg1"/>
              </a:solidFill>
            </a:endParaRPr>
          </a:p>
          <a:p>
            <a:pPr marL="457200" indent="-457200" algn="just" eaLnBrk="0" hangingPunct="0">
              <a:defRPr/>
            </a:pPr>
            <a:endParaRPr lang="ru-RU" sz="2400" dirty="0" smtClean="0">
              <a:solidFill>
                <a:schemeClr val="bg1"/>
              </a:solidFill>
            </a:endParaRPr>
          </a:p>
          <a:p>
            <a:pPr marL="457200" indent="-457200" algn="just"/>
            <a:r>
              <a:rPr lang="ru-RU" sz="2400" dirty="0" smtClean="0">
                <a:solidFill>
                  <a:schemeClr val="bg1"/>
                </a:solidFill>
              </a:rPr>
              <a:t>1. Документы</a:t>
            </a:r>
            <a:r>
              <a:rPr lang="ru-RU" sz="2400" dirty="0">
                <a:solidFill>
                  <a:schemeClr val="bg1"/>
                </a:solidFill>
              </a:rPr>
              <a:t>, характер информации в которых предполагает или допускает включение в них персональных данных</a:t>
            </a:r>
            <a:r>
              <a:rPr lang="ru-RU" sz="2400" dirty="0" smtClean="0">
                <a:solidFill>
                  <a:schemeClr val="bg1"/>
                </a:solidFill>
              </a:rPr>
              <a:t>.</a:t>
            </a:r>
          </a:p>
          <a:p>
            <a:pPr marL="457200" indent="-457200"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 smtClean="0">
                <a:solidFill>
                  <a:schemeClr val="bg1"/>
                </a:solidFill>
              </a:rPr>
              <a:t>2</a:t>
            </a:r>
            <a:r>
              <a:rPr lang="ru-RU" sz="2400" dirty="0">
                <a:solidFill>
                  <a:schemeClr val="bg1"/>
                </a:solidFill>
              </a:rPr>
              <a:t>. Информационные системы персональных данных</a:t>
            </a:r>
            <a:r>
              <a:rPr lang="ru-RU" sz="2400" dirty="0" smtClean="0">
                <a:solidFill>
                  <a:schemeClr val="bg1"/>
                </a:solidFill>
              </a:rPr>
              <a:t>.</a:t>
            </a: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  <a:p>
            <a:pPr algn="just"/>
            <a:r>
              <a:rPr lang="ru-RU" sz="2400" dirty="0" smtClean="0">
                <a:solidFill>
                  <a:schemeClr val="bg1"/>
                </a:solidFill>
              </a:rPr>
              <a:t>3</a:t>
            </a:r>
            <a:r>
              <a:rPr lang="ru-RU" sz="2400" dirty="0">
                <a:solidFill>
                  <a:schemeClr val="bg1"/>
                </a:solidFill>
              </a:rPr>
              <a:t>. Деятельность по обработке персональных данных</a:t>
            </a:r>
            <a:r>
              <a:rPr lang="ru-RU" sz="2400" dirty="0" smtClean="0">
                <a:solidFill>
                  <a:schemeClr val="bg1"/>
                </a:solidFill>
              </a:rPr>
              <a:t>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overrideClrMapping bg1="lt1" tx1="dk1" bg2="dk2" tx2="lt2" accent1="accent1" accent2="accent2" accent3="accent3" accent4="accent4" accent5="accent5" accent6="accent6" hlink="hlink" folHlink="folHlink"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2"/>
            </a:gs>
            <a:gs pos="100000">
              <a:schemeClr val="accent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1"/>
          <p:cNvSpPr>
            <a:spLocks noChangeArrowheads="1"/>
          </p:cNvSpPr>
          <p:nvPr/>
        </p:nvSpPr>
        <p:spPr bwMode="auto">
          <a:xfrm>
            <a:off x="827584" y="0"/>
            <a:ext cx="78581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Административный регламент, утв. приказом Министерства связи и массовых коммуникаций РФ от 14.11.2011 № 312 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13315" name="Rectangle 1"/>
          <p:cNvSpPr>
            <a:spLocks noChangeArrowheads="1"/>
          </p:cNvSpPr>
          <p:nvPr/>
        </p:nvSpPr>
        <p:spPr bwMode="auto">
          <a:xfrm>
            <a:off x="1" y="1348800"/>
            <a:ext cx="9143999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457200" indent="-457200" algn="ctr" eaLnBrk="0" hangingPunct="0">
              <a:defRPr/>
            </a:pPr>
            <a:r>
              <a:rPr lang="ru-RU" sz="2400" dirty="0" smtClean="0">
                <a:solidFill>
                  <a:schemeClr val="bg1"/>
                </a:solidFill>
              </a:rPr>
              <a:t>	</a:t>
            </a:r>
            <a:r>
              <a:rPr lang="ru-RU" sz="2400" u="sng" dirty="0" smtClean="0">
                <a:solidFill>
                  <a:schemeClr val="bg1"/>
                </a:solidFill>
              </a:rPr>
              <a:t>Должностные </a:t>
            </a:r>
            <a:r>
              <a:rPr lang="ru-RU" sz="2400" u="sng" dirty="0">
                <a:solidFill>
                  <a:schemeClr val="bg1"/>
                </a:solidFill>
              </a:rPr>
              <a:t>лица </a:t>
            </a:r>
            <a:r>
              <a:rPr lang="ru-RU" sz="2400" u="sng" dirty="0" smtClean="0">
                <a:solidFill>
                  <a:schemeClr val="bg1"/>
                </a:solidFill>
              </a:rPr>
              <a:t>при </a:t>
            </a:r>
            <a:r>
              <a:rPr lang="ru-RU" sz="2400" u="sng" dirty="0">
                <a:solidFill>
                  <a:schemeClr val="bg1"/>
                </a:solidFill>
              </a:rPr>
              <a:t>проведении </a:t>
            </a:r>
            <a:r>
              <a:rPr lang="ru-RU" sz="2400" u="sng" dirty="0" smtClean="0">
                <a:solidFill>
                  <a:schemeClr val="bg1"/>
                </a:solidFill>
              </a:rPr>
              <a:t>проверок вправе</a:t>
            </a:r>
            <a:r>
              <a:rPr lang="ru-RU" sz="2400" dirty="0" smtClean="0">
                <a:solidFill>
                  <a:schemeClr val="bg1"/>
                </a:solidFill>
              </a:rPr>
              <a:t>, кроме прочего, </a:t>
            </a:r>
            <a:r>
              <a:rPr lang="ru-RU" sz="2400" dirty="0">
                <a:solidFill>
                  <a:schemeClr val="bg1"/>
                </a:solidFill>
              </a:rPr>
              <a:t>в пределах своей компетенции</a:t>
            </a:r>
            <a:r>
              <a:rPr lang="ru-RU" sz="2400" dirty="0" smtClean="0">
                <a:solidFill>
                  <a:schemeClr val="bg1"/>
                </a:solidFill>
              </a:rPr>
              <a:t>:</a:t>
            </a:r>
          </a:p>
          <a:p>
            <a:pPr marL="457200" indent="-457200" algn="just" eaLnBrk="0" hangingPunct="0">
              <a:defRPr/>
            </a:pPr>
            <a:endParaRPr lang="ru-RU" sz="2400" dirty="0" smtClean="0">
              <a:solidFill>
                <a:schemeClr val="bg1"/>
              </a:solidFill>
            </a:endParaRPr>
          </a:p>
          <a:p>
            <a:pPr algn="just"/>
            <a:r>
              <a:rPr lang="ru-RU" sz="1600" dirty="0" smtClean="0">
                <a:solidFill>
                  <a:schemeClr val="bg1"/>
                </a:solidFill>
              </a:rPr>
              <a:t>- </a:t>
            </a:r>
            <a:r>
              <a:rPr lang="ru-RU" sz="1600" b="1" dirty="0" smtClean="0">
                <a:solidFill>
                  <a:schemeClr val="bg1"/>
                </a:solidFill>
              </a:rPr>
              <a:t>Выдавать</a:t>
            </a:r>
            <a:r>
              <a:rPr lang="ru-RU" sz="1600" dirty="0" smtClean="0">
                <a:solidFill>
                  <a:schemeClr val="bg1"/>
                </a:solidFill>
              </a:rPr>
              <a:t> </a:t>
            </a:r>
            <a:r>
              <a:rPr lang="ru-RU" sz="1600" dirty="0">
                <a:solidFill>
                  <a:schemeClr val="bg1"/>
                </a:solidFill>
              </a:rPr>
              <a:t>обязательные для выполнения </a:t>
            </a:r>
            <a:r>
              <a:rPr lang="ru-RU" sz="1600" b="1" dirty="0">
                <a:solidFill>
                  <a:schemeClr val="bg1"/>
                </a:solidFill>
              </a:rPr>
              <a:t>предписани</a:t>
            </a:r>
            <a:r>
              <a:rPr lang="ru-RU" sz="1600" dirty="0">
                <a:solidFill>
                  <a:schemeClr val="bg1"/>
                </a:solidFill>
              </a:rPr>
              <a:t>я об устранении выявленных нарушений в области персональных данных.</a:t>
            </a:r>
          </a:p>
          <a:p>
            <a:pPr algn="just"/>
            <a:r>
              <a:rPr lang="ru-RU" sz="1600" dirty="0" smtClean="0">
                <a:solidFill>
                  <a:schemeClr val="bg1"/>
                </a:solidFill>
              </a:rPr>
              <a:t>- </a:t>
            </a:r>
            <a:r>
              <a:rPr lang="ru-RU" sz="1600" b="1" dirty="0" smtClean="0">
                <a:solidFill>
                  <a:schemeClr val="bg1"/>
                </a:solidFill>
              </a:rPr>
              <a:t>Составлять </a:t>
            </a:r>
            <a:r>
              <a:rPr lang="ru-RU" sz="1600" b="1" dirty="0">
                <a:solidFill>
                  <a:schemeClr val="bg1"/>
                </a:solidFill>
              </a:rPr>
              <a:t>протоколы об административном правонарушении</a:t>
            </a:r>
            <a:r>
              <a:rPr lang="ru-RU" sz="1600" dirty="0">
                <a:solidFill>
                  <a:schemeClr val="bg1"/>
                </a:solidFill>
              </a:rPr>
              <a:t> или </a:t>
            </a:r>
            <a:r>
              <a:rPr lang="ru-RU" sz="1600" b="1" dirty="0">
                <a:solidFill>
                  <a:schemeClr val="bg1"/>
                </a:solidFill>
              </a:rPr>
              <a:t>направлять в органы прокуратуры, другие правоохранительные органы</a:t>
            </a:r>
            <a:r>
              <a:rPr lang="ru-RU" sz="1600" dirty="0">
                <a:solidFill>
                  <a:schemeClr val="bg1"/>
                </a:solidFill>
              </a:rPr>
              <a:t> материалы для решения вопроса о возбуждении дел об административных правонарушениях, а также о возбуждении уголовных дел по признакам преступлений, связанных с нарушением прав субъектов персональных данных, в соответствии с подведомственностью.</a:t>
            </a:r>
          </a:p>
          <a:p>
            <a:pPr algn="just">
              <a:buFontTx/>
              <a:buChar char="-"/>
            </a:pPr>
            <a:r>
              <a:rPr lang="ru-RU" sz="1600" b="1" dirty="0" smtClean="0">
                <a:solidFill>
                  <a:schemeClr val="bg1"/>
                </a:solidFill>
              </a:rPr>
              <a:t>Обращаться </a:t>
            </a:r>
            <a:r>
              <a:rPr lang="ru-RU" sz="1600" b="1" dirty="0">
                <a:solidFill>
                  <a:schemeClr val="bg1"/>
                </a:solidFill>
              </a:rPr>
              <a:t>в суд с исковыми заявлениями в защиту прав субъектов персональных данных</a:t>
            </a:r>
            <a:r>
              <a:rPr lang="ru-RU" sz="1600" b="1" dirty="0" smtClean="0">
                <a:solidFill>
                  <a:schemeClr val="bg1"/>
                </a:solidFill>
              </a:rPr>
              <a:t>.</a:t>
            </a:r>
          </a:p>
          <a:p>
            <a:pPr algn="just"/>
            <a:r>
              <a:rPr lang="ru-RU" sz="1600" dirty="0" smtClean="0">
                <a:solidFill>
                  <a:schemeClr val="bg1"/>
                </a:solidFill>
              </a:rPr>
              <a:t>- </a:t>
            </a:r>
            <a:r>
              <a:rPr lang="ru-RU" sz="1600" b="1" dirty="0" smtClean="0">
                <a:solidFill>
                  <a:schemeClr val="bg1"/>
                </a:solidFill>
              </a:rPr>
              <a:t>Запрашивать </a:t>
            </a:r>
            <a:r>
              <a:rPr lang="ru-RU" sz="1600" b="1" dirty="0">
                <a:solidFill>
                  <a:schemeClr val="bg1"/>
                </a:solidFill>
              </a:rPr>
              <a:t>и получать необходимые документы (сведения) </a:t>
            </a:r>
            <a:r>
              <a:rPr lang="ru-RU" sz="1600" dirty="0">
                <a:solidFill>
                  <a:schemeClr val="bg1"/>
                </a:solidFill>
              </a:rPr>
              <a:t>для достижения целей проведения проверки.</a:t>
            </a:r>
          </a:p>
          <a:p>
            <a:pPr algn="just">
              <a:buFontTx/>
              <a:buChar char="-"/>
            </a:pPr>
            <a:r>
              <a:rPr lang="ru-RU" sz="1600" b="1" dirty="0" smtClean="0">
                <a:solidFill>
                  <a:schemeClr val="bg1"/>
                </a:solidFill>
              </a:rPr>
              <a:t>Получать </a:t>
            </a:r>
            <a:r>
              <a:rPr lang="ru-RU" sz="1600" b="1" dirty="0">
                <a:solidFill>
                  <a:schemeClr val="bg1"/>
                </a:solidFill>
              </a:rPr>
              <a:t>доступ к информационным системам персональных данных в режиме </a:t>
            </a:r>
            <a:r>
              <a:rPr lang="ru-RU" sz="1600" dirty="0">
                <a:solidFill>
                  <a:schemeClr val="bg1"/>
                </a:solidFill>
              </a:rPr>
              <a:t>просмотра и выборки необходимой информации.</a:t>
            </a:r>
          </a:p>
          <a:p>
            <a:pPr algn="just">
              <a:buFontTx/>
              <a:buChar char="-"/>
            </a:pPr>
            <a:r>
              <a:rPr lang="ru-RU" sz="1600" dirty="0">
                <a:solidFill>
                  <a:schemeClr val="bg1"/>
                </a:solidFill>
              </a:rPr>
              <a:t>Требовать от Оператора уточнения, блокирования или уничтожения недостоверных или </a:t>
            </a:r>
            <a:r>
              <a:rPr lang="ru-RU" sz="1600" dirty="0" smtClean="0">
                <a:solidFill>
                  <a:schemeClr val="bg1"/>
                </a:solidFill>
              </a:rPr>
              <a:t>полученных незаконным </a:t>
            </a:r>
            <a:r>
              <a:rPr lang="ru-RU" sz="1600" dirty="0">
                <a:solidFill>
                  <a:schemeClr val="bg1"/>
                </a:solidFill>
              </a:rPr>
              <a:t>путем персональных данных.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>
              <a:solidFill>
                <a:schemeClr val="bg1"/>
              </a:solidFill>
            </a:endParaRPr>
          </a:p>
          <a:p>
            <a:pPr marL="457200" indent="-457200" algn="just" eaLnBrk="0" hangingPunct="0">
              <a:defRPr/>
            </a:pP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overrideClrMapping bg1="lt1" tx1="dk1" bg2="dk2" tx2="lt2" accent1="accent1" accent2="accent2" accent3="accent3" accent4="accent4" accent5="accent5" accent6="accent6" hlink="hlink" folHlink="folHlink"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2"/>
            </a:gs>
            <a:gs pos="100000">
              <a:schemeClr val="accent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1"/>
          <p:cNvSpPr>
            <a:spLocks noChangeArrowheads="1"/>
          </p:cNvSpPr>
          <p:nvPr/>
        </p:nvSpPr>
        <p:spPr bwMode="auto">
          <a:xfrm>
            <a:off x="827584" y="0"/>
            <a:ext cx="78581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Административный регламент, утв. приказом Министерства связи и массовых коммуникаций РФ от 14.11.2011 № 312 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13315" name="Rectangle 1"/>
          <p:cNvSpPr>
            <a:spLocks noChangeArrowheads="1"/>
          </p:cNvSpPr>
          <p:nvPr/>
        </p:nvSpPr>
        <p:spPr bwMode="auto">
          <a:xfrm>
            <a:off x="0" y="1124744"/>
            <a:ext cx="9143999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2400" u="sng" dirty="0">
                <a:solidFill>
                  <a:schemeClr val="bg1"/>
                </a:solidFill>
              </a:rPr>
              <a:t>Оператор или его уполномоченный представитель </a:t>
            </a:r>
            <a:r>
              <a:rPr lang="ru-RU" sz="2400" dirty="0">
                <a:solidFill>
                  <a:schemeClr val="bg1"/>
                </a:solidFill>
              </a:rPr>
              <a:t>при проведении проверки </a:t>
            </a:r>
            <a:r>
              <a:rPr lang="ru-RU" sz="2400" u="sng" dirty="0">
                <a:solidFill>
                  <a:schemeClr val="bg1"/>
                </a:solidFill>
              </a:rPr>
              <a:t>имеют право</a:t>
            </a:r>
            <a:r>
              <a:rPr lang="ru-RU" sz="2400" dirty="0" smtClean="0">
                <a:solidFill>
                  <a:schemeClr val="bg1"/>
                </a:solidFill>
              </a:rPr>
              <a:t>:</a:t>
            </a:r>
          </a:p>
          <a:p>
            <a:pPr algn="just"/>
            <a:r>
              <a:rPr lang="ru-RU" sz="1600" dirty="0" smtClean="0">
                <a:solidFill>
                  <a:schemeClr val="bg1"/>
                </a:solidFill>
              </a:rPr>
              <a:t>- Непосредственно </a:t>
            </a:r>
            <a:r>
              <a:rPr lang="ru-RU" sz="1600" dirty="0">
                <a:solidFill>
                  <a:schemeClr val="bg1"/>
                </a:solidFill>
              </a:rPr>
              <a:t>присутствовать при проведении проверки, давать объяснения по вопросам, относящимся к предмету проверки.</a:t>
            </a:r>
          </a:p>
          <a:p>
            <a:pPr algn="just"/>
            <a:r>
              <a:rPr lang="ru-RU" sz="1600" dirty="0" smtClean="0">
                <a:solidFill>
                  <a:schemeClr val="bg1"/>
                </a:solidFill>
              </a:rPr>
              <a:t>- Получать </a:t>
            </a:r>
            <a:r>
              <a:rPr lang="ru-RU" sz="1600" dirty="0">
                <a:solidFill>
                  <a:schemeClr val="bg1"/>
                </a:solidFill>
              </a:rPr>
              <a:t>от должностных лиц Службы или ее территориального органа информацию, которая относится к предмету проверки.</a:t>
            </a:r>
          </a:p>
          <a:p>
            <a:pPr algn="just"/>
            <a:r>
              <a:rPr lang="ru-RU" sz="1600" dirty="0" smtClean="0">
                <a:solidFill>
                  <a:schemeClr val="bg1"/>
                </a:solidFill>
              </a:rPr>
              <a:t>- Знакомиться </a:t>
            </a:r>
            <a:r>
              <a:rPr lang="ru-RU" sz="1600" dirty="0">
                <a:solidFill>
                  <a:schemeClr val="bg1"/>
                </a:solidFill>
              </a:rPr>
              <a:t>с результатами проверки и указывать в акте проверки о своем ознакомлении с результатами проверки, согласии или несогласии с ними, а также с отдельными действиями должностных лиц Службы или ее территориального органа.</a:t>
            </a:r>
          </a:p>
          <a:p>
            <a:pPr algn="just"/>
            <a:r>
              <a:rPr lang="ru-RU" sz="1600" dirty="0" smtClean="0">
                <a:solidFill>
                  <a:schemeClr val="bg1"/>
                </a:solidFill>
              </a:rPr>
              <a:t>- Обжаловать </a:t>
            </a:r>
            <a:r>
              <a:rPr lang="ru-RU" sz="1600" dirty="0">
                <a:solidFill>
                  <a:schemeClr val="bg1"/>
                </a:solidFill>
              </a:rPr>
              <a:t>действия (бездействие) должностных лиц Службы или ее территориального органа, повлекшие за собой нарушение прав Оператора при проведении проверки, в административном и (или) судебном порядке в соответствии с законодательством Российской Федерации</a:t>
            </a:r>
            <a:r>
              <a:rPr lang="ru-RU" sz="1600" dirty="0" smtClean="0">
                <a:solidFill>
                  <a:schemeClr val="bg1"/>
                </a:solidFill>
              </a:rPr>
              <a:t>.</a:t>
            </a:r>
          </a:p>
          <a:p>
            <a:pPr algn="ctr"/>
            <a:r>
              <a:rPr lang="ru-RU" sz="2400" u="sng" dirty="0" smtClean="0">
                <a:solidFill>
                  <a:schemeClr val="bg1"/>
                </a:solidFill>
              </a:rPr>
              <a:t>Обязаны:</a:t>
            </a:r>
          </a:p>
          <a:p>
            <a:pPr algn="just"/>
            <a:r>
              <a:rPr lang="ru-RU" sz="1600" dirty="0" smtClean="0">
                <a:solidFill>
                  <a:schemeClr val="bg1"/>
                </a:solidFill>
              </a:rPr>
              <a:t>- Предоставить должностным лицам возможность ознакомиться с документами, связанными с целями, задачами и предметом выездной проверки</a:t>
            </a:r>
          </a:p>
          <a:p>
            <a:pPr algn="just"/>
            <a:r>
              <a:rPr lang="ru-RU" sz="1600" dirty="0" smtClean="0">
                <a:solidFill>
                  <a:schemeClr val="bg1"/>
                </a:solidFill>
              </a:rPr>
              <a:t>- Обеспечить </a:t>
            </a:r>
            <a:r>
              <a:rPr lang="ru-RU" sz="1600" dirty="0">
                <a:solidFill>
                  <a:schemeClr val="bg1"/>
                </a:solidFill>
              </a:rPr>
              <a:t>доступ проводящих выездную проверку должностных лиц Службы или ее территориального органа на территорию, в используемые Оператором при осуществлении обработки персональных данных здания, строения, сооружения, помещения, к используемому Оператором оборудованию.</a:t>
            </a:r>
            <a:br>
              <a:rPr lang="ru-RU" sz="1600" dirty="0">
                <a:solidFill>
                  <a:schemeClr val="bg1"/>
                </a:solidFill>
              </a:rPr>
            </a:br>
            <a:r>
              <a:rPr lang="ru-RU" sz="1600" dirty="0">
                <a:solidFill>
                  <a:schemeClr val="bg1"/>
                </a:solidFill>
              </a:rPr>
              <a:t/>
            </a:r>
            <a:br>
              <a:rPr lang="ru-RU" sz="1600" dirty="0">
                <a:solidFill>
                  <a:schemeClr val="bg1"/>
                </a:solidFill>
              </a:rPr>
            </a:br>
            <a:endParaRPr lang="ru-RU" sz="16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overrideClrMapping bg1="lt1" tx1="dk1" bg2="dk2" tx2="lt2" accent1="accent1" accent2="accent2" accent3="accent3" accent4="accent4" accent5="accent5" accent6="accent6" hlink="hlink" folHlink="folHlink"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1"/>
          <p:cNvSpPr>
            <a:spLocks noChangeArrowheads="1"/>
          </p:cNvSpPr>
          <p:nvPr/>
        </p:nvSpPr>
        <p:spPr bwMode="auto">
          <a:xfrm>
            <a:off x="827584" y="0"/>
            <a:ext cx="78581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Административный регламент, утв. приказом Министерства связи и массовых коммуникаций РФ от 14.11.2011 № 312 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13315" name="Rectangle 1"/>
          <p:cNvSpPr>
            <a:spLocks noChangeArrowheads="1"/>
          </p:cNvSpPr>
          <p:nvPr/>
        </p:nvSpPr>
        <p:spPr bwMode="auto">
          <a:xfrm>
            <a:off x="1" y="1124744"/>
            <a:ext cx="9143999" cy="7509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Плановые и Внеплановые проверки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- проводятся должностными лицами Службы и (или) ее территориальных органов в форме документарной или выездной проверки </a:t>
            </a:r>
          </a:p>
          <a:p>
            <a:pPr algn="ctr">
              <a:buFontTx/>
              <a:buChar char="-"/>
            </a:pPr>
            <a:r>
              <a:rPr lang="ru-RU" dirty="0" smtClean="0">
                <a:solidFill>
                  <a:schemeClr val="bg1"/>
                </a:solidFill>
              </a:rPr>
              <a:t>проводятся на основании ежегодного плана проведения плановых проверок территориального органа Службы на текущий календарный год.</a:t>
            </a:r>
          </a:p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Основанием для включения </a:t>
            </a:r>
            <a:r>
              <a:rPr lang="ru-RU" b="1" u="sng" dirty="0" smtClean="0">
                <a:solidFill>
                  <a:srgbClr val="FFFF00"/>
                </a:solidFill>
              </a:rPr>
              <a:t>плановой</a:t>
            </a:r>
            <a:r>
              <a:rPr lang="ru-RU" b="1" u="sng" dirty="0" smtClean="0">
                <a:solidFill>
                  <a:schemeClr val="bg1"/>
                </a:solidFill>
              </a:rPr>
              <a:t> проверки в План</a:t>
            </a:r>
            <a:r>
              <a:rPr lang="ru-RU" u="sng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является начало осуществления Оператором деятельности по обработке персональных данных, а также истечение </a:t>
            </a:r>
            <a:r>
              <a:rPr lang="ru-RU" dirty="0" smtClean="0">
                <a:solidFill>
                  <a:srgbClr val="FFFF00"/>
                </a:solidFill>
              </a:rPr>
              <a:t>трех лет со дня</a:t>
            </a:r>
            <a:r>
              <a:rPr lang="ru-RU" dirty="0" smtClean="0">
                <a:solidFill>
                  <a:schemeClr val="bg1"/>
                </a:solidFill>
              </a:rPr>
              <a:t>: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1. Государственной регистрации Оператора в качестве юридического лица, индивидуального предпринимателя.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2. Окончания проведения последней плановой проверки Оператора.</a:t>
            </a:r>
          </a:p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Основания проведения внеплановых проверок: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1. Истечение срока исполнения Оператором ранее выданного предписания.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2. Поступление в Службу или ее территориальные органы обращений и заявлений граждан, юридических лиц, ИП, информации от органов государственной власти, органов местного самоуправления, из СМИ.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3. Приказ руководителя Роскомнадзора или руководителя ТО Роскомнадзора, изданный в соответствии с поручениями Президента РФ, Правительства РФ, и на основании требования прокурора.</a:t>
            </a:r>
          </a:p>
          <a:p>
            <a:pPr algn="ctr"/>
            <a:endParaRPr lang="ru-RU" dirty="0" smtClean="0">
              <a:solidFill>
                <a:schemeClr val="bg1"/>
              </a:solidFill>
            </a:endParaRPr>
          </a:p>
          <a:p>
            <a:pPr algn="ctr"/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>
                <a:solidFill>
                  <a:schemeClr val="bg1"/>
                </a:solidFill>
              </a:rPr>
              <a:t/>
            </a:r>
            <a:br>
              <a:rPr lang="ru-RU" sz="1600" dirty="0">
                <a:solidFill>
                  <a:schemeClr val="bg1"/>
                </a:solidFill>
              </a:rPr>
            </a:br>
            <a:r>
              <a:rPr lang="ru-RU" sz="1600" dirty="0">
                <a:solidFill>
                  <a:schemeClr val="bg1"/>
                </a:solidFill>
              </a:rPr>
              <a:t/>
            </a:r>
            <a:br>
              <a:rPr lang="ru-RU" sz="1600" dirty="0">
                <a:solidFill>
                  <a:schemeClr val="bg1"/>
                </a:solidFill>
              </a:rPr>
            </a:br>
            <a:endParaRPr lang="ru-RU" sz="1600" dirty="0">
              <a:solidFill>
                <a:schemeClr val="bg1"/>
              </a:solidFill>
            </a:endParaRP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1"/>
          <p:cNvSpPr>
            <a:spLocks noChangeArrowheads="1"/>
          </p:cNvSpPr>
          <p:nvPr/>
        </p:nvSpPr>
        <p:spPr bwMode="auto">
          <a:xfrm>
            <a:off x="827584" y="0"/>
            <a:ext cx="78581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Административный регламент, утв. приказом Министерства связи и массовых коммуникаций РФ от 14.11.2011 № 312 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13315" name="Rectangle 1"/>
          <p:cNvSpPr>
            <a:spLocks noChangeArrowheads="1"/>
          </p:cNvSpPr>
          <p:nvPr/>
        </p:nvSpPr>
        <p:spPr bwMode="auto">
          <a:xfrm>
            <a:off x="0" y="1453425"/>
            <a:ext cx="9143999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О проведении </a:t>
            </a:r>
            <a:r>
              <a:rPr lang="ru-RU" sz="2400" b="1" dirty="0" smtClean="0">
                <a:solidFill>
                  <a:srgbClr val="FFFF00"/>
                </a:solidFill>
              </a:rPr>
              <a:t>плановой</a:t>
            </a:r>
            <a:r>
              <a:rPr lang="ru-RU" sz="2400" dirty="0" smtClean="0">
                <a:solidFill>
                  <a:schemeClr val="bg1"/>
                </a:solidFill>
              </a:rPr>
              <a:t> проверки Оператор уведомляется </a:t>
            </a:r>
            <a:r>
              <a:rPr lang="ru-RU" sz="2400" b="1" dirty="0" smtClean="0">
                <a:solidFill>
                  <a:srgbClr val="FFFF00"/>
                </a:solidFill>
              </a:rPr>
              <a:t>не позднее чем в течение трех рабочих дней до начала ее проведения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r>
              <a:rPr lang="ru-RU" sz="2400" dirty="0" smtClean="0">
                <a:solidFill>
                  <a:schemeClr val="bg1"/>
                </a:solidFill>
              </a:rPr>
              <a:t>посредством направления копии приказа руководителя, заместителя руководителя Службы или ее территориального органа почтовым отправлением с уведомлением о вручении или иным доступным способом.</a:t>
            </a:r>
          </a:p>
          <a:p>
            <a:pPr algn="ctr"/>
            <a:endParaRPr lang="ru-RU" sz="2400" dirty="0" smtClean="0">
              <a:solidFill>
                <a:schemeClr val="bg1"/>
              </a:solidFill>
            </a:endParaRPr>
          </a:p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О проведении </a:t>
            </a:r>
            <a:r>
              <a:rPr lang="ru-RU" sz="2400" b="1" dirty="0" smtClean="0">
                <a:solidFill>
                  <a:srgbClr val="FFFF00"/>
                </a:solidFill>
              </a:rPr>
              <a:t>внеплановой</a:t>
            </a:r>
            <a:r>
              <a:rPr lang="ru-RU" sz="2400" dirty="0" smtClean="0">
                <a:solidFill>
                  <a:schemeClr val="bg1"/>
                </a:solidFill>
              </a:rPr>
              <a:t> выездной проверки Оператор уведомляется </a:t>
            </a:r>
            <a:r>
              <a:rPr lang="ru-RU" sz="2400" b="1" dirty="0" smtClean="0">
                <a:solidFill>
                  <a:srgbClr val="FFFF00"/>
                </a:solidFill>
              </a:rPr>
              <a:t>не менее чем за двадцать четыре часа до начала ее проведения</a:t>
            </a:r>
            <a:r>
              <a:rPr lang="ru-RU" sz="2400" b="1" dirty="0" smtClean="0">
                <a:solidFill>
                  <a:schemeClr val="bg1"/>
                </a:solidFill>
              </a:rPr>
              <a:t> любым доступным способом.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1"/>
          <p:cNvSpPr>
            <a:spLocks noChangeArrowheads="1"/>
          </p:cNvSpPr>
          <p:nvPr/>
        </p:nvSpPr>
        <p:spPr bwMode="auto">
          <a:xfrm>
            <a:off x="827584" y="0"/>
            <a:ext cx="78581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Административный регламент, утв. приказом Министерства связи и массовых коммуникаций РФ от 14.11.2011 № 312 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13315" name="Rectangle 1"/>
          <p:cNvSpPr>
            <a:spLocks noChangeArrowheads="1"/>
          </p:cNvSpPr>
          <p:nvPr/>
        </p:nvSpPr>
        <p:spPr bwMode="auto">
          <a:xfrm>
            <a:off x="0" y="1196752"/>
            <a:ext cx="9143999" cy="6924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Проведение проверки</a:t>
            </a:r>
          </a:p>
          <a:p>
            <a:pPr algn="just">
              <a:buClr>
                <a:srgbClr val="FFFF00"/>
              </a:buClr>
              <a:buFont typeface="Wingdings" pitchFamily="2" charset="2"/>
              <a:buChar char="q"/>
            </a:pPr>
            <a:r>
              <a:rPr lang="ru-RU" dirty="0" smtClean="0">
                <a:solidFill>
                  <a:schemeClr val="bg1"/>
                </a:solidFill>
              </a:rPr>
              <a:t>Копия приказа о проведении проверки, заверенная печатью, предъявляется должностным лицом, проводящим проверку, руководителю или иному уполномоченному представителю Оператора одновременно со служебным удостоверением.</a:t>
            </a:r>
          </a:p>
          <a:p>
            <a:pPr algn="just">
              <a:buClr>
                <a:srgbClr val="FFFF00"/>
              </a:buClr>
              <a:buFont typeface="Wingdings" pitchFamily="2" charset="2"/>
              <a:buChar char="q"/>
            </a:pPr>
            <a:r>
              <a:rPr lang="ru-RU" dirty="0" smtClean="0">
                <a:solidFill>
                  <a:schemeClr val="bg1"/>
                </a:solidFill>
              </a:rPr>
              <a:t>На втором экземпляре копии приказа о проведении проверки, остающейся у должностного лица, руководитель или иной уполномоченный представитель Оператора проставляет отметку о получении копии приказа о проведении проверки с указанием должности, фамилии, имени и отчества, а также даты и времени его получения.</a:t>
            </a:r>
          </a:p>
          <a:p>
            <a:pPr algn="just">
              <a:buClr>
                <a:srgbClr val="FFFF00"/>
              </a:buClr>
              <a:buFont typeface="Wingdings" pitchFamily="2" charset="2"/>
              <a:buChar char="q"/>
            </a:pPr>
            <a:r>
              <a:rPr lang="ru-RU" dirty="0" smtClean="0">
                <a:solidFill>
                  <a:schemeClr val="bg1"/>
                </a:solidFill>
              </a:rPr>
              <a:t>Руководитель</a:t>
            </a:r>
            <a:r>
              <a:rPr lang="ru-RU" dirty="0" smtClean="0">
                <a:solidFill>
                  <a:schemeClr val="bg1"/>
                </a:solidFill>
              </a:rPr>
              <a:t>, иной уполномоченный представитель Оператора должен обеспечить необходимые условия для проведения проверки и обязан по требованию должностных лиц, проводящих проверку, организовать доступ к оборудованию, в помещения, где осуществляется обработка персональных данных, предоставить необходимую информацию и документацию для достижения целей проверки.</a:t>
            </a:r>
          </a:p>
          <a:p>
            <a:pPr algn="just">
              <a:buClr>
                <a:srgbClr val="FFFF00"/>
              </a:buClr>
              <a:buFont typeface="Wingdings" pitchFamily="2" charset="2"/>
              <a:buChar char="q"/>
            </a:pPr>
            <a:r>
              <a:rPr lang="ru-RU" dirty="0" smtClean="0">
                <a:solidFill>
                  <a:schemeClr val="bg1"/>
                </a:solidFill>
              </a:rPr>
              <a:t>В </a:t>
            </a:r>
            <a:r>
              <a:rPr lang="ru-RU" dirty="0" smtClean="0">
                <a:solidFill>
                  <a:schemeClr val="bg1"/>
                </a:solidFill>
              </a:rPr>
              <a:t>случае необоснованного препятствования проведению проверки, уклонения от участия в проведении проверки руководитель или иной уполномоченный представитель Оператора несут ответственность в соответствии с законодательством Российской Федерации.</a:t>
            </a:r>
          </a:p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Custom 506">
      <a:dk1>
        <a:srgbClr val="000000"/>
      </a:dk1>
      <a:lt1>
        <a:srgbClr val="FFFFFF"/>
      </a:lt1>
      <a:dk2>
        <a:srgbClr val="00387E"/>
      </a:dk2>
      <a:lt2>
        <a:srgbClr val="C6DFFF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387E"/>
      </a:hlink>
      <a:folHlink>
        <a:srgbClr val="96969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ustom 506">
    <a:dk1>
      <a:srgbClr val="000000"/>
    </a:dk1>
    <a:lt1>
      <a:srgbClr val="FFFFFF"/>
    </a:lt1>
    <a:dk2>
      <a:srgbClr val="00387E"/>
    </a:dk2>
    <a:lt2>
      <a:srgbClr val="C6DFFF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387E"/>
    </a:hlink>
    <a:folHlink>
      <a:srgbClr val="969696"/>
    </a:folHlink>
  </a:clrScheme>
</a:themeOverride>
</file>

<file path=ppt/theme/themeOverride2.xml><?xml version="1.0" encoding="utf-8"?>
<a:themeOverride xmlns:a="http://schemas.openxmlformats.org/drawingml/2006/main">
  <a:clrScheme name="Custom 506">
    <a:dk1>
      <a:srgbClr val="000000"/>
    </a:dk1>
    <a:lt1>
      <a:srgbClr val="FFFFFF"/>
    </a:lt1>
    <a:dk2>
      <a:srgbClr val="00387E"/>
    </a:dk2>
    <a:lt2>
      <a:srgbClr val="C6DFFF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387E"/>
    </a:hlink>
    <a:folHlink>
      <a:srgbClr val="969696"/>
    </a:folHlink>
  </a:clrScheme>
</a:themeOverride>
</file>

<file path=ppt/theme/themeOverride3.xml><?xml version="1.0" encoding="utf-8"?>
<a:themeOverride xmlns:a="http://schemas.openxmlformats.org/drawingml/2006/main">
  <a:clrScheme name="Custom 506">
    <a:dk1>
      <a:srgbClr val="000000"/>
    </a:dk1>
    <a:lt1>
      <a:srgbClr val="FFFFFF"/>
    </a:lt1>
    <a:dk2>
      <a:srgbClr val="00387E"/>
    </a:dk2>
    <a:lt2>
      <a:srgbClr val="C6DFFF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387E"/>
    </a:hlink>
    <a:folHlink>
      <a:srgbClr val="969696"/>
    </a:folHlink>
  </a:clrScheme>
</a:themeOverride>
</file>

<file path=ppt/theme/themeOverride4.xml><?xml version="1.0" encoding="utf-8"?>
<a:themeOverride xmlns:a="http://schemas.openxmlformats.org/drawingml/2006/main">
  <a:clrScheme name="Custom 506">
    <a:dk1>
      <a:srgbClr val="000000"/>
    </a:dk1>
    <a:lt1>
      <a:srgbClr val="FFFFFF"/>
    </a:lt1>
    <a:dk2>
      <a:srgbClr val="00387E"/>
    </a:dk2>
    <a:lt2>
      <a:srgbClr val="C6DFFF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387E"/>
    </a:hlink>
    <a:folHlink>
      <a:srgbClr val="969696"/>
    </a:folHlink>
  </a:clrScheme>
</a:themeOverride>
</file>

<file path=ppt/theme/themeOverride5.xml><?xml version="1.0" encoding="utf-8"?>
<a:themeOverride xmlns:a="http://schemas.openxmlformats.org/drawingml/2006/main">
  <a:clrScheme name="Custom 506">
    <a:dk1>
      <a:srgbClr val="000000"/>
    </a:dk1>
    <a:lt1>
      <a:srgbClr val="FFFFFF"/>
    </a:lt1>
    <a:dk2>
      <a:srgbClr val="00387E"/>
    </a:dk2>
    <a:lt2>
      <a:srgbClr val="C6DFFF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387E"/>
    </a:hlink>
    <a:folHlink>
      <a:srgbClr val="969696"/>
    </a:folHlink>
  </a:clrScheme>
</a:themeOverride>
</file>

<file path=ppt/theme/themeOverride6.xml><?xml version="1.0" encoding="utf-8"?>
<a:themeOverride xmlns:a="http://schemas.openxmlformats.org/drawingml/2006/main">
  <a:clrScheme name="Custom 506">
    <a:dk1>
      <a:srgbClr val="000000"/>
    </a:dk1>
    <a:lt1>
      <a:srgbClr val="FFFFFF"/>
    </a:lt1>
    <a:dk2>
      <a:srgbClr val="00387E"/>
    </a:dk2>
    <a:lt2>
      <a:srgbClr val="C6DFFF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387E"/>
    </a:hlink>
    <a:folHlink>
      <a:srgbClr val="969696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256</TotalTime>
  <Words>1012</Words>
  <Application>Microsoft Office PowerPoint</Application>
  <PresentationFormat>Экран (4:3)</PresentationFormat>
  <Paragraphs>133</Paragraphs>
  <Slides>15</Slides>
  <Notes>15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1_Тема Office</vt:lpstr>
      <vt:lpstr>Государственный контроль (надзор) за соответствием обработки персональных данных требованиям законодательства Российской Федерации в области персональных данных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Практика правоприменения законодательства в области персональных данных</dc:title>
  <dc:creator>Бобки</dc:creator>
  <cp:lastModifiedBy>Admin</cp:lastModifiedBy>
  <cp:revision>28</cp:revision>
  <dcterms:created xsi:type="dcterms:W3CDTF">2015-03-15T16:49:21Z</dcterms:created>
  <dcterms:modified xsi:type="dcterms:W3CDTF">2015-07-15T16:06:39Z</dcterms:modified>
</cp:coreProperties>
</file>