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5" r:id="rId2"/>
    <p:sldId id="267" r:id="rId3"/>
    <p:sldId id="258" r:id="rId4"/>
    <p:sldId id="266" r:id="rId5"/>
    <p:sldId id="260" r:id="rId6"/>
    <p:sldId id="268" r:id="rId7"/>
    <p:sldId id="269" r:id="rId8"/>
    <p:sldId id="270" r:id="rId9"/>
    <p:sldId id="271" r:id="rId10"/>
    <p:sldId id="272" r:id="rId11"/>
    <p:sldId id="276" r:id="rId12"/>
    <p:sldId id="277" r:id="rId13"/>
    <p:sldId id="278" r:id="rId14"/>
    <p:sldId id="273" r:id="rId15"/>
    <p:sldId id="274" r:id="rId16"/>
    <p:sldId id="275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412776"/>
            <a:ext cx="8352928" cy="27511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Компьютерные преступления. </a:t>
            </a:r>
            <a:br>
              <a:rPr lang="ru-RU" b="1" dirty="0" smtClean="0">
                <a:latin typeface="Segoe Print" panose="02000600000000000000" pitchFamily="2" charset="0"/>
              </a:rPr>
            </a:br>
            <a:r>
              <a:rPr lang="ru-RU" b="1" dirty="0" smtClean="0">
                <a:latin typeface="Segoe Print" panose="02000600000000000000" pitchFamily="2" charset="0"/>
              </a:rPr>
              <a:t>Их виды.</a:t>
            </a:r>
            <a:endParaRPr lang="ru-RU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315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8604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2)</a:t>
            </a:r>
            <a:r>
              <a:rPr lang="ru-RU" b="1" u="sng" dirty="0" smtClean="0"/>
              <a:t> Ввод в программное обеспечение «логических бомб</a:t>
            </a:r>
            <a:r>
              <a:rPr lang="ru-RU" sz="1600" b="1" u="sng" dirty="0" smtClean="0"/>
              <a:t>»</a:t>
            </a:r>
            <a:r>
              <a:rPr lang="ru-RU" sz="1600" b="1" dirty="0" smtClean="0"/>
              <a:t>, </a:t>
            </a:r>
            <a:r>
              <a:rPr lang="ru-RU" sz="1600" dirty="0" smtClean="0"/>
              <a:t>которые срабатывают при выполнении определенных условий и частично или полностью выводят из строя</a:t>
            </a:r>
          </a:p>
          <a:p>
            <a:r>
              <a:rPr lang="ru-RU" sz="1600" dirty="0" smtClean="0"/>
              <a:t>компьютерную систему.</a:t>
            </a:r>
          </a:p>
          <a:p>
            <a:endParaRPr lang="ru-RU" sz="1400" dirty="0" smtClean="0"/>
          </a:p>
          <a:p>
            <a:r>
              <a:rPr lang="ru-RU" b="1" dirty="0" smtClean="0"/>
              <a:t>3) </a:t>
            </a:r>
            <a:r>
              <a:rPr lang="ru-RU" b="1" u="sng" dirty="0" smtClean="0"/>
              <a:t>Разработка и распространение компьютерных вирусов.</a:t>
            </a:r>
          </a:p>
          <a:p>
            <a:r>
              <a:rPr lang="ru-RU" sz="1600" b="1" i="1" dirty="0" smtClean="0"/>
              <a:t>«Троянские кони»</a:t>
            </a:r>
            <a:r>
              <a:rPr lang="ru-RU" sz="1600" dirty="0" smtClean="0"/>
              <a:t> типа сотри все данные этой программы, перейди в следующую и сделай то же самое» обладают свойствами переходить через коммуникационные сети из одной системы в другую, распространяясь как вирусное заболевание.</a:t>
            </a:r>
          </a:p>
          <a:p>
            <a:endParaRPr lang="ru-RU" sz="1400" dirty="0" smtClean="0"/>
          </a:p>
          <a:p>
            <a:r>
              <a:rPr lang="ru-RU" b="1" dirty="0" smtClean="0"/>
              <a:t>4) </a:t>
            </a:r>
            <a:r>
              <a:rPr lang="ru-RU" b="1" u="sng" dirty="0" smtClean="0"/>
              <a:t>Преступная небрежность в разработке, изготовлении и эксплуатации программно-вычислительных комплексов, приведшая к тяжким последствиям.</a:t>
            </a:r>
          </a:p>
          <a:p>
            <a:r>
              <a:rPr lang="ru-RU" sz="1600" dirty="0" smtClean="0"/>
              <a:t>Проблема неосторожности в области компьютерной техники сродни неосторожной вине при использовании любого другого вида техники, транспорта и т.п.</a:t>
            </a:r>
          </a:p>
          <a:p>
            <a:r>
              <a:rPr lang="ru-RU" sz="1600" dirty="0" smtClean="0"/>
              <a:t>Особенностью компьютерной неосторожности является то, что безошибочных программ в принципе не бывает. Если проект практически в любой области техники можно выполнить с огромным запасом надежности, то в области программирования такая надежность весьма условна, а в ряде случаев почти недостижима.</a:t>
            </a: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42"/>
            <a:ext cx="91440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/>
              <a:t>5) Подделка компьютерной информации.</a:t>
            </a:r>
          </a:p>
          <a:p>
            <a:r>
              <a:rPr lang="ru-RU" sz="1600" dirty="0" smtClean="0"/>
              <a:t>По-видимому этот вид компьютерной преступности является одним из наиболее свежих. Он является разновидностью несанкционированного доступа с той разницей, что пользоваться им может, как правило, не посторонний пользователь, а сам разработчик причем имеющий достаточно высокую квалификацию.</a:t>
            </a:r>
          </a:p>
          <a:p>
            <a:r>
              <a:rPr lang="ru-RU" sz="1600" dirty="0" smtClean="0"/>
              <a:t>Идея преступления состоит в подделке выходной информации компьютеров с целью имитации работоспособности больших систем, составной частью которых является компьютер. При достаточно ловко выполненной подделке зачастую удается сдать заказчику заведомо неисправную продукцию.</a:t>
            </a:r>
          </a:p>
          <a:p>
            <a:r>
              <a:rPr lang="ru-RU" sz="1600" dirty="0" smtClean="0"/>
              <a:t>К подделке информации можно отнести также подтасовку результатов выборов, голосований, референдумов и т.п. Ведь если каждый голосующий не может убедиться, что его голос зарегистрирован правильно, то всегда возможно внесение искажений в итоговые протоколы.</a:t>
            </a:r>
          </a:p>
          <a:p>
            <a:r>
              <a:rPr lang="ru-RU" sz="1600" dirty="0" smtClean="0"/>
              <a:t>Естественно, что подделка информации может преследовать и другие цели.</a:t>
            </a:r>
          </a:p>
          <a:p>
            <a:endParaRPr lang="ru-RU" sz="1600" dirty="0" smtClean="0"/>
          </a:p>
          <a:p>
            <a:r>
              <a:rPr lang="ru-RU" b="1" u="sng" dirty="0" smtClean="0"/>
              <a:t>6) Хищение компьютерной информации.</a:t>
            </a:r>
          </a:p>
          <a:p>
            <a:r>
              <a:rPr lang="ru-RU" sz="1600" dirty="0" smtClean="0"/>
              <a:t>Если </a:t>
            </a:r>
            <a:r>
              <a:rPr lang="ru-RU" sz="1600" i="1" dirty="0" smtClean="0"/>
              <a:t>«обычные»</a:t>
            </a:r>
            <a:r>
              <a:rPr lang="ru-RU" sz="1600" dirty="0" smtClean="0"/>
              <a:t> хищения подпадают под действие существующего уголовного закона, то проблема хищения информации значительно более сложна. Не очень далека от истины шутка, что у нас программное обеспечение распространяется только путем краж и обмена краденым. При неправомерном обращении в собственность машинная информация может не изыматься из фондов, а копироваться. Следовательно, машинная информация должна быть выделена как самостоятельный предмет уголовно-правовой охраны.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42852"/>
            <a:ext cx="87154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Одной из наиболее распространенных из существующих классификаций преступлений в сфере компьютерной информации является кодификатор рабочей группы Интерпола, который был положен в основу автоматизированной информационно-поисковой системы, созданной в начале 90-х годов. В соответствии с названным кодификатором все компьютерные преступления классифицированы следующим образом 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271462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/>
              <a:t>QA Несанкционированный доступ и перехват:</a:t>
            </a:r>
          </a:p>
          <a:p>
            <a:r>
              <a:rPr lang="ru-RU" sz="2000" b="1" dirty="0" smtClean="0"/>
              <a:t>QAH - компьютерный абордаж (несанкционированный доступ);</a:t>
            </a:r>
          </a:p>
          <a:p>
            <a:r>
              <a:rPr lang="ru-RU" sz="2000" b="1" dirty="0" smtClean="0"/>
              <a:t>QAI – перехват с помощью специальных технических средств;</a:t>
            </a:r>
          </a:p>
          <a:p>
            <a:r>
              <a:rPr lang="ru-RU" sz="2000" b="1" dirty="0" smtClean="0"/>
              <a:t>QAT - кража времени (уклонение от платы за пользование АИС);</a:t>
            </a:r>
          </a:p>
          <a:p>
            <a:r>
              <a:rPr lang="ru-RU" sz="2000" b="1" dirty="0" smtClean="0"/>
              <a:t>QAZ - прочие виды несанкционированного доступа и перехвата.</a:t>
            </a:r>
          </a:p>
          <a:p>
            <a:r>
              <a:rPr lang="ru-RU" sz="2000" b="1" u="sng" dirty="0" smtClean="0"/>
              <a:t>QD - Изменение компьютерных данных:</a:t>
            </a:r>
          </a:p>
          <a:p>
            <a:r>
              <a:rPr lang="ru-RU" sz="2000" b="1" dirty="0" smtClean="0"/>
              <a:t>QDL - логическая бомба;</a:t>
            </a:r>
          </a:p>
          <a:p>
            <a:r>
              <a:rPr lang="ru-RU" sz="2000" b="1" dirty="0" smtClean="0"/>
              <a:t>QDT - троянский конь;</a:t>
            </a:r>
          </a:p>
          <a:p>
            <a:r>
              <a:rPr lang="ru-RU" sz="2000" b="1" dirty="0" smtClean="0"/>
              <a:t>QDV - компьютерный вирус;</a:t>
            </a:r>
          </a:p>
          <a:p>
            <a:r>
              <a:rPr lang="ru-RU" sz="2000" b="1" dirty="0" smtClean="0"/>
              <a:t>QDW- компьютерный червь;</a:t>
            </a:r>
          </a:p>
          <a:p>
            <a:r>
              <a:rPr lang="ru-RU" sz="2000" b="1" dirty="0" smtClean="0"/>
              <a:t>QDZ - прочие виды изменения данных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094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u="sng" dirty="0" smtClean="0"/>
              <a:t>QF - Компьютерное мошенничество:</a:t>
            </a:r>
            <a:endParaRPr lang="ru-RU" sz="1900" u="sng" dirty="0" smtClean="0"/>
          </a:p>
          <a:p>
            <a:r>
              <a:rPr lang="ru-RU" sz="1900" dirty="0" smtClean="0"/>
              <a:t>QFC - мошенничество с банкоматами;</a:t>
            </a:r>
          </a:p>
          <a:p>
            <a:r>
              <a:rPr lang="ru-RU" sz="1900" dirty="0" smtClean="0"/>
              <a:t>QFF - компьютерная подделка;</a:t>
            </a:r>
          </a:p>
          <a:p>
            <a:r>
              <a:rPr lang="ru-RU" sz="1900" dirty="0" smtClean="0"/>
              <a:t>QFG - мошенничество с игровыми автоматами;</a:t>
            </a:r>
          </a:p>
          <a:p>
            <a:r>
              <a:rPr lang="ru-RU" sz="1900" dirty="0" smtClean="0"/>
              <a:t>QFM - манипуляции с программами ввода-вывода;</a:t>
            </a:r>
          </a:p>
          <a:p>
            <a:r>
              <a:rPr lang="ru-RU" sz="1900" dirty="0" smtClean="0"/>
              <a:t>QFP - мошенничества с платежными средствами;</a:t>
            </a:r>
          </a:p>
          <a:p>
            <a:r>
              <a:rPr lang="ru-RU" sz="1900" dirty="0" smtClean="0"/>
              <a:t>QFT - телефонное мошенничество;</a:t>
            </a:r>
          </a:p>
          <a:p>
            <a:r>
              <a:rPr lang="ru-RU" sz="1900" dirty="0" smtClean="0"/>
              <a:t>QFZ - прочие компьютерные мошенничества.</a:t>
            </a:r>
          </a:p>
          <a:p>
            <a:r>
              <a:rPr lang="ru-RU" sz="1900" b="1" u="sng" dirty="0" smtClean="0"/>
              <a:t>QR - Незаконное копирование:</a:t>
            </a:r>
            <a:endParaRPr lang="ru-RU" sz="1900" u="sng" dirty="0" smtClean="0"/>
          </a:p>
          <a:p>
            <a:r>
              <a:rPr lang="ru-RU" sz="1900" dirty="0" smtClean="0"/>
              <a:t>QRG - компьютерные игры;</a:t>
            </a:r>
          </a:p>
          <a:p>
            <a:r>
              <a:rPr lang="ru-RU" sz="1900" dirty="0" smtClean="0"/>
              <a:t>QRS - прочее программное обеспечение;</a:t>
            </a:r>
          </a:p>
          <a:p>
            <a:r>
              <a:rPr lang="ru-RU" sz="1900" dirty="0" smtClean="0"/>
              <a:t>QRT - топология полупроводниковых устройств;</a:t>
            </a:r>
          </a:p>
          <a:p>
            <a:r>
              <a:rPr lang="ru-RU" sz="1900" dirty="0" smtClean="0"/>
              <a:t>QRZ - прочее незаконное копирование.</a:t>
            </a:r>
          </a:p>
          <a:p>
            <a:r>
              <a:rPr lang="ru-RU" sz="1900" b="1" u="sng" dirty="0" smtClean="0"/>
              <a:t>QS - Компьютерный саботаж:</a:t>
            </a:r>
            <a:endParaRPr lang="ru-RU" sz="1900" u="sng" dirty="0" smtClean="0"/>
          </a:p>
          <a:p>
            <a:r>
              <a:rPr lang="ru-RU" sz="1900" dirty="0" smtClean="0"/>
              <a:t>QSH - с аппаратным обеспечением (нарушение работы ЭВМ);</a:t>
            </a:r>
          </a:p>
          <a:p>
            <a:r>
              <a:rPr lang="ru-RU" sz="1900" dirty="0" smtClean="0"/>
              <a:t>QSS - с программным обеспечением (уничтожение, блокирование информации);</a:t>
            </a:r>
          </a:p>
          <a:p>
            <a:r>
              <a:rPr lang="ru-RU" sz="1900" dirty="0" smtClean="0"/>
              <a:t>QSZ - прочие виды саботажа.</a:t>
            </a:r>
          </a:p>
          <a:p>
            <a:r>
              <a:rPr lang="ru-RU" sz="1900" b="1" u="sng" dirty="0" smtClean="0"/>
              <a:t>QZ - Прочие компьютерные преступления:</a:t>
            </a:r>
            <a:endParaRPr lang="ru-RU" sz="1900" u="sng" dirty="0" smtClean="0"/>
          </a:p>
          <a:p>
            <a:r>
              <a:rPr lang="ru-RU" sz="1900" dirty="0" smtClean="0"/>
              <a:t>QZB - с использованием компьютерных досок объявлений;</a:t>
            </a:r>
          </a:p>
          <a:p>
            <a:r>
              <a:rPr lang="ru-RU" sz="1900" dirty="0" smtClean="0"/>
              <a:t>QZE - хищение информации, составляющей коммерческую тайну;</a:t>
            </a:r>
          </a:p>
          <a:p>
            <a:r>
              <a:rPr lang="ru-RU" sz="1900" dirty="0" smtClean="0"/>
              <a:t>QZS - передача информации, подлежащая судебному рассмотрению;</a:t>
            </a:r>
          </a:p>
          <a:p>
            <a:r>
              <a:rPr lang="ru-RU" sz="1900" dirty="0" smtClean="0"/>
              <a:t>QZZ - прочие компьютерные преступления.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57166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Определенный интерес представляет классификация, предложенная В.А. Мещеряковым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06" y="1500174"/>
            <a:ext cx="9072594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/>
              <a:t>1. Неправомерное завладение информацией или нарушение исключительного права ее использования.</a:t>
            </a:r>
          </a:p>
          <a:p>
            <a:r>
              <a:rPr lang="ru-RU" dirty="0" smtClean="0"/>
              <a:t>1.1. Неправомерное завладение информацией как совокупностью сведений, документов (нарушение исключительного права владения).</a:t>
            </a:r>
          </a:p>
          <a:p>
            <a:r>
              <a:rPr lang="ru-RU" dirty="0" smtClean="0"/>
              <a:t>1.2. Неправомерное завладение информацией как товаром.</a:t>
            </a:r>
          </a:p>
          <a:p>
            <a:r>
              <a:rPr lang="ru-RU" dirty="0" smtClean="0"/>
              <a:t>1.3. Неправомерное завладение информацией как идеей (алгоритмом, методом решения задачи).</a:t>
            </a:r>
          </a:p>
          <a:p>
            <a:r>
              <a:rPr lang="ru-RU" sz="2000" b="1" u="sng" dirty="0" smtClean="0"/>
              <a:t>2. Неправомерная модификация информации.</a:t>
            </a:r>
          </a:p>
          <a:p>
            <a:r>
              <a:rPr lang="ru-RU" dirty="0" smtClean="0"/>
              <a:t>2.1. Неправомерная модификация информации как товара с целью воспользоваться ее полезными свойствами (снятие защиты).</a:t>
            </a:r>
          </a:p>
          <a:p>
            <a:r>
              <a:rPr lang="ru-RU" dirty="0" smtClean="0"/>
              <a:t>2.2. Неправомерная модификация информации как идеи, алгоритма и выдача за свою (подправка алгоритма).</a:t>
            </a:r>
          </a:p>
          <a:p>
            <a:r>
              <a:rPr lang="ru-RU" dirty="0" smtClean="0"/>
              <a:t>2.3. Неправомерная модификация информации как совокупности фактов, сведений.</a:t>
            </a:r>
          </a:p>
          <a:p>
            <a:r>
              <a:rPr lang="ru-RU" sz="2000" b="1" u="sng" dirty="0" smtClean="0"/>
              <a:t>3. Разрушение информации.</a:t>
            </a:r>
          </a:p>
          <a:p>
            <a:r>
              <a:rPr lang="ru-RU" dirty="0" smtClean="0"/>
              <a:t>3.1. Разрушение информации как товара.</a:t>
            </a:r>
          </a:p>
          <a:p>
            <a:r>
              <a:rPr lang="ru-RU" dirty="0" smtClean="0"/>
              <a:t>3.2. Уничтожение информации.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06" y="928670"/>
            <a:ext cx="907259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u="sng" dirty="0" smtClean="0"/>
              <a:t>4. Действие или бездействие по созданию (генерации) информации с заданными свойствами.</a:t>
            </a:r>
          </a:p>
          <a:p>
            <a:r>
              <a:rPr lang="ru-RU" sz="2000" dirty="0" smtClean="0"/>
              <a:t>4.1. Распространение по телекоммуникационным каналам информационно-вычислительных сетей информации, наносящей ущерб государству, обществу и личности.</a:t>
            </a:r>
          </a:p>
          <a:p>
            <a:r>
              <a:rPr lang="ru-RU" sz="2000" dirty="0" smtClean="0"/>
              <a:t>4.2. Разработка и распространение компьютерных вирусов и прочих вредоносных программ для ЭВМ.</a:t>
            </a:r>
          </a:p>
          <a:p>
            <a:r>
              <a:rPr lang="ru-RU" sz="2000" dirty="0" smtClean="0"/>
              <a:t>4.3. Преступная халатность при разработке (эксплуатации) программного обеспечения, алгоритма в нарушение установленных технических норм и правил.</a:t>
            </a:r>
          </a:p>
          <a:p>
            <a:endParaRPr lang="ru-RU" sz="2000" dirty="0" smtClean="0"/>
          </a:p>
          <a:p>
            <a:r>
              <a:rPr lang="ru-RU" sz="2200" b="1" u="sng" dirty="0" smtClean="0"/>
              <a:t>5. Действия, направленные на создание препятствий пользования информацией законным пользователям.</a:t>
            </a:r>
          </a:p>
          <a:p>
            <a:r>
              <a:rPr lang="ru-RU" sz="2000" dirty="0" smtClean="0"/>
              <a:t>5.1. Неправомерное использование ресурсов автоматизированных систем (памяти, машинного времени и т. п.).</a:t>
            </a:r>
          </a:p>
          <a:p>
            <a:r>
              <a:rPr lang="ru-RU" sz="2000" dirty="0" smtClean="0"/>
              <a:t>5.2. Информационное "подавление" узлов телекоммуникационных систем (создание потока ложных вызовов).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71480"/>
            <a:ext cx="8501122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/>
              <a:t>Необходимо заметить, что </a:t>
            </a:r>
            <a:r>
              <a:rPr lang="ru-RU" sz="2200" b="1" u="sng" dirty="0" smtClean="0">
                <a:solidFill>
                  <a:srgbClr val="FFC000"/>
                </a:solidFill>
              </a:rPr>
              <a:t>не все названные деяния признаются преступными по действующему российскому законодательству</a:t>
            </a:r>
            <a:r>
              <a:rPr lang="ru-RU" sz="2200" b="1" dirty="0" smtClean="0"/>
              <a:t>: часть из них лишь создает необходимые условия для последующего совершения наказуемых нашим Уголовным кодексом правонарушений и в определенных случаях может рассматриваться как приготовление или покушение на совершение преступлений, посягающих на различные объекты. </a:t>
            </a:r>
          </a:p>
          <a:p>
            <a:endParaRPr lang="ru-RU" sz="2200" b="1" dirty="0" smtClean="0"/>
          </a:p>
          <a:p>
            <a:r>
              <a:rPr lang="ru-RU" sz="2200" b="1" dirty="0" smtClean="0"/>
              <a:t>Приведенная классификация, скорее, отражает не преступления как таковые, а набор возможных противоправных посягательств на компьютерную информацию. Тем не менее, все они могут учитываться при совершенствовании действующего законодательства и дальнейшем решении вопроса о криминализации или декриминализации.</a:t>
            </a:r>
            <a:endParaRPr lang="ru-RU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268760"/>
            <a:ext cx="59046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latin typeface="Mistral" panose="03090702030407020403" pitchFamily="66" charset="0"/>
              </a:rPr>
              <a:t>The end.</a:t>
            </a:r>
          </a:p>
        </p:txBody>
      </p:sp>
    </p:spTree>
    <p:extLst>
      <p:ext uri="{BB962C8B-B14F-4D97-AF65-F5344CB8AC3E}">
        <p14:creationId xmlns="" xmlns:p14="http://schemas.microsoft.com/office/powerpoint/2010/main" val="69577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457203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Компьютерная преступность</a:t>
            </a:r>
            <a:r>
              <a:rPr lang="ru-RU" sz="2400" dirty="0" smtClean="0"/>
              <a:t> </a:t>
            </a:r>
            <a:r>
              <a:rPr lang="ru-RU" sz="2800" dirty="0" smtClean="0"/>
              <a:t>(преступление с использованием компьютера) — представляет собой любое незаконное, неэтичное или неразрешенное поведение, затрагивающее автоматизированную обработку данных или передачу данных. При этом, компьютерная информация является предметом или средством совершения преступления.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46025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Segoe Print" panose="02000600000000000000" pitchFamily="2" charset="0"/>
              </a:rPr>
              <a:t>Глава 21 Статья 159.6</a:t>
            </a:r>
            <a:r>
              <a:rPr lang="ru-RU" sz="2000" b="1" dirty="0">
                <a:latin typeface="Segoe Print" panose="02000600000000000000" pitchFamily="2" charset="0"/>
              </a:rPr>
              <a:t> </a:t>
            </a:r>
            <a:r>
              <a:rPr lang="ru-RU" sz="2000" b="1" dirty="0" smtClean="0">
                <a:latin typeface="Segoe Print" panose="02000600000000000000" pitchFamily="2" charset="0"/>
              </a:rPr>
              <a:t>УК РФ</a:t>
            </a:r>
            <a:endParaRPr lang="ru-RU" sz="2000" b="1" dirty="0"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6478" y="1700808"/>
            <a:ext cx="847198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Segoe Print" panose="02000600000000000000" pitchFamily="2" charset="0"/>
              </a:rPr>
              <a:t>Это преступления</a:t>
            </a:r>
            <a:r>
              <a:rPr lang="ru-RU" sz="2400" dirty="0">
                <a:latin typeface="Segoe Print" panose="02000600000000000000" pitchFamily="2" charset="0"/>
              </a:rPr>
              <a:t>, </a:t>
            </a:r>
            <a:r>
              <a:rPr lang="ru-RU" sz="2600" b="1" dirty="0">
                <a:latin typeface="Segoe Print" panose="02000600000000000000" pitchFamily="2" charset="0"/>
              </a:rPr>
              <a:t>имеющие</a:t>
            </a:r>
            <a:r>
              <a:rPr lang="ru-RU" sz="2400" dirty="0">
                <a:latin typeface="Segoe Print" panose="02000600000000000000" pitchFamily="2" charset="0"/>
              </a:rPr>
              <a:t> своим </a:t>
            </a:r>
            <a:r>
              <a:rPr lang="ru-RU" sz="2600" b="1" dirty="0">
                <a:latin typeface="Segoe Print" panose="02000600000000000000" pitchFamily="2" charset="0"/>
              </a:rPr>
              <a:t>предметом</a:t>
            </a:r>
            <a:r>
              <a:rPr lang="ru-RU" sz="2400" dirty="0">
                <a:latin typeface="Segoe Print" panose="02000600000000000000" pitchFamily="2" charset="0"/>
              </a:rPr>
              <a:t> только лишь </a:t>
            </a:r>
            <a:r>
              <a:rPr lang="ru-RU" sz="2600" b="1" dirty="0">
                <a:latin typeface="Segoe Print" panose="02000600000000000000" pitchFamily="2" charset="0"/>
              </a:rPr>
              <a:t>аппаратно-технические средства вычислительных машин</a:t>
            </a:r>
            <a:r>
              <a:rPr lang="ru-RU" sz="2400" dirty="0">
                <a:latin typeface="Segoe Print" panose="02000600000000000000" pitchFamily="2" charset="0"/>
              </a:rPr>
              <a:t> (хищение, </a:t>
            </a:r>
            <a:r>
              <a:rPr lang="ru-RU" sz="2400" dirty="0" smtClean="0">
                <a:latin typeface="Segoe Print" panose="02000600000000000000" pitchFamily="2" charset="0"/>
              </a:rPr>
              <a:t>уничтожение). </a:t>
            </a:r>
          </a:p>
          <a:p>
            <a:r>
              <a:rPr lang="ru-RU" sz="2400" dirty="0" smtClean="0">
                <a:latin typeface="Segoe Print" panose="02000600000000000000" pitchFamily="2" charset="0"/>
              </a:rPr>
              <a:t>Т.е. </a:t>
            </a:r>
            <a:r>
              <a:rPr lang="ru-RU" sz="2600" b="1" dirty="0" smtClean="0">
                <a:latin typeface="Segoe Print" panose="02000600000000000000" pitchFamily="2" charset="0"/>
              </a:rPr>
              <a:t>“Преступление </a:t>
            </a:r>
            <a:r>
              <a:rPr lang="ru-RU" sz="2600" b="1" dirty="0">
                <a:latin typeface="Segoe Print" panose="02000600000000000000" pitchFamily="2" charset="0"/>
              </a:rPr>
              <a:t>против собственности”.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692696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Мошенничество </a:t>
            </a:r>
            <a:r>
              <a:rPr lang="ru-RU" sz="2400" b="1" dirty="0">
                <a:solidFill>
                  <a:srgbClr val="FF0000"/>
                </a:solidFill>
                <a:latin typeface="Segoe Print" panose="02000600000000000000" pitchFamily="2" charset="0"/>
              </a:rPr>
              <a:t>в сфере компьютерной информации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119">
            <a:off x="3694752" y="3405560"/>
            <a:ext cx="5352226" cy="3572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8557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6409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200" dirty="0" smtClean="0"/>
              <a:t>Мошенничество </a:t>
            </a:r>
            <a:r>
              <a:rPr lang="ru-RU" sz="2200" dirty="0"/>
              <a:t>в сфере компьютерной информации, то есть хищение чужого имущества или приобретение права на чужое имущество путем </a:t>
            </a:r>
            <a:r>
              <a:rPr lang="ru-RU" sz="2200" u="sng" dirty="0"/>
              <a:t>ввода, удаления, блокирования</a:t>
            </a:r>
            <a:r>
              <a:rPr lang="ru-RU" sz="2200" dirty="0"/>
              <a:t>, </a:t>
            </a:r>
            <a:r>
              <a:rPr lang="ru-RU" sz="2200" u="sng" dirty="0"/>
              <a:t>модификации</a:t>
            </a:r>
            <a:r>
              <a:rPr lang="ru-RU" sz="2200" dirty="0"/>
              <a:t> компьютерной информации либо иного вмешательства в функционирование средств хранения, обработки или передачи компьютерной информации или информационно-телекоммуникационных </a:t>
            </a:r>
            <a:r>
              <a:rPr lang="ru-RU" sz="2200" dirty="0" smtClean="0"/>
              <a:t>сетей, наказывается</a:t>
            </a:r>
          </a:p>
          <a:p>
            <a:pPr marL="457200" indent="-457200"/>
            <a:endParaRPr lang="ru-RU" sz="2200" dirty="0" smtClean="0"/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/>
              <a:t> </a:t>
            </a:r>
            <a:r>
              <a:rPr lang="ru-RU" sz="2200" dirty="0"/>
              <a:t>штрафом в размере </a:t>
            </a:r>
            <a:r>
              <a:rPr lang="ru-RU" sz="2200" b="1" dirty="0">
                <a:solidFill>
                  <a:srgbClr val="FF0000"/>
                </a:solidFill>
              </a:rPr>
              <a:t>до ста двадцати тысяч рублей</a:t>
            </a:r>
            <a:r>
              <a:rPr lang="ru-RU" sz="2200" b="1" dirty="0"/>
              <a:t> </a:t>
            </a:r>
            <a:r>
              <a:rPr lang="ru-RU" sz="2200" dirty="0"/>
              <a:t>или в размере заработной платы или иного дохода осужденного за период до одного года, </a:t>
            </a:r>
            <a:endParaRPr lang="ru-RU" sz="2200" dirty="0" smtClean="0"/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/>
              <a:t>либо </a:t>
            </a:r>
            <a:r>
              <a:rPr lang="ru-RU" sz="2200" dirty="0"/>
              <a:t>обязательными работами на срок до трехсот шестидесяти часов, </a:t>
            </a:r>
            <a:endParaRPr lang="ru-RU" sz="2200" dirty="0" smtClean="0"/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/>
              <a:t>либо </a:t>
            </a:r>
            <a:r>
              <a:rPr lang="ru-RU" sz="2200" dirty="0"/>
              <a:t>исправительными работами на срок до одного года</a:t>
            </a:r>
            <a:r>
              <a:rPr lang="ru-RU" sz="2200" dirty="0" smtClean="0"/>
              <a:t>,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/>
              <a:t> </a:t>
            </a:r>
            <a:r>
              <a:rPr lang="ru-RU" sz="2200" dirty="0"/>
              <a:t>либо </a:t>
            </a:r>
            <a:r>
              <a:rPr lang="ru-RU" sz="2200" b="1" dirty="0">
                <a:solidFill>
                  <a:srgbClr val="FF0000"/>
                </a:solidFill>
              </a:rPr>
              <a:t>ограничением свободы на срок до двух лет</a:t>
            </a:r>
            <a:r>
              <a:rPr lang="ru-RU" sz="2200" dirty="0"/>
              <a:t>, либо принудительными работами на срок до двух лет, </a:t>
            </a:r>
            <a:endParaRPr lang="ru-RU" sz="2200" dirty="0" smtClean="0"/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200" dirty="0" smtClean="0"/>
              <a:t>либо </a:t>
            </a:r>
            <a:r>
              <a:rPr lang="ru-RU" sz="2200" dirty="0"/>
              <a:t>арестом на срок до четырех месяцев.</a:t>
            </a:r>
          </a:p>
        </p:txBody>
      </p:sp>
    </p:spTree>
    <p:extLst>
      <p:ext uri="{BB962C8B-B14F-4D97-AF65-F5344CB8AC3E}">
        <p14:creationId xmlns="" xmlns:p14="http://schemas.microsoft.com/office/powerpoint/2010/main" val="329280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Segoe Print" panose="02000600000000000000" pitchFamily="2" charset="0"/>
              </a:rPr>
              <a:t>Глава </a:t>
            </a:r>
            <a:r>
              <a:rPr lang="ru-RU" sz="2400" b="1" dirty="0" smtClean="0">
                <a:latin typeface="Segoe Print" panose="02000600000000000000" pitchFamily="2" charset="0"/>
              </a:rPr>
              <a:t>28.</a:t>
            </a:r>
          </a:p>
          <a:p>
            <a:r>
              <a:rPr lang="ru-RU" sz="2400" b="1" u="sng" dirty="0" smtClean="0">
                <a:latin typeface="Segoe Print" panose="02000600000000000000" pitchFamily="2" charset="0"/>
              </a:rPr>
              <a:t>Преступления </a:t>
            </a:r>
            <a:r>
              <a:rPr lang="ru-RU" sz="2400" b="1" u="sng" dirty="0">
                <a:latin typeface="Segoe Print" panose="02000600000000000000" pitchFamily="2" charset="0"/>
              </a:rPr>
              <a:t>в сфере компьютерной </a:t>
            </a:r>
            <a:r>
              <a:rPr lang="ru-RU" sz="2400" b="1" u="sng" dirty="0" smtClean="0">
                <a:latin typeface="Segoe Print" panose="02000600000000000000" pitchFamily="2" charset="0"/>
              </a:rPr>
              <a:t>информации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406" y="1285860"/>
            <a:ext cx="907259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УК РФ содержит три статьи, предусматривающие ответственность за совершение преступлений в сфере компьютерной информации:</a:t>
            </a:r>
          </a:p>
          <a:p>
            <a:endParaRPr lang="ru-RU" sz="2000" dirty="0" smtClean="0"/>
          </a:p>
          <a:p>
            <a:r>
              <a:rPr lang="ru-RU" sz="2000" u="sng" dirty="0" smtClean="0"/>
              <a:t>ст. 272 </a:t>
            </a:r>
            <a:r>
              <a:rPr lang="ru-RU" sz="2000" dirty="0" smtClean="0"/>
              <a:t>(неправомерный доступ к компьютерной информации, повлекший за собой уничтожение, блокирование, модификацию либо копирование информации, нарушение работы ЭВМ, системы ЭВМ или их сети);</a:t>
            </a:r>
          </a:p>
          <a:p>
            <a:r>
              <a:rPr lang="ru-RU" sz="2000" u="sng" dirty="0" smtClean="0"/>
              <a:t>ст. 273</a:t>
            </a:r>
            <a:r>
              <a:rPr lang="ru-RU" sz="2000" dirty="0" smtClean="0"/>
              <a:t> (создание программ для ЭВМ или внесение изменений в существующие программы, заведомо приводящих к несанкционированному уничтожению, блокированию, модификации либо копированию информации, нарушению работы ЭВМ, системы ЭВМ или их сети, а равно использование либо распространение таких программ или машинных носителей с такими программами);</a:t>
            </a:r>
          </a:p>
          <a:p>
            <a:r>
              <a:rPr lang="ru-RU" sz="2000" u="sng" dirty="0" smtClean="0"/>
              <a:t>ст. 274</a:t>
            </a:r>
            <a:r>
              <a:rPr lang="ru-RU" sz="2000" dirty="0" smtClean="0"/>
              <a:t> (нарушение правил эксплуатации ЭВМ, системы ЭВМ или их сети лицом, имеющим доступ к ЭВМ, системе ЭВМ или их сети, повлекшее уничтожение, блокирование или модификацию охраняемой законом информации ЭВМ, если это деяние причинило существенный вред).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3271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429684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u="sng" dirty="0" smtClean="0"/>
              <a:t>Объективную сторону</a:t>
            </a:r>
            <a:r>
              <a:rPr lang="ru-RU" sz="2100" dirty="0" smtClean="0"/>
              <a:t> преступлений в сфере компьютерной информации составляют </a:t>
            </a:r>
          </a:p>
          <a:p>
            <a:pPr>
              <a:buFont typeface="Wingdings" pitchFamily="2" charset="2"/>
              <a:buChar char="v"/>
            </a:pPr>
            <a:r>
              <a:rPr lang="ru-RU" sz="2100" dirty="0" smtClean="0"/>
              <a:t> неправомерный доступ к охраняемой законом компьютерной информации, если это повлекло уничтожение, блокирование, модификацию, копирование информации, нарушение работы ЭВМ или ее сети (ст. 272 УК РФ), </a:t>
            </a:r>
          </a:p>
          <a:p>
            <a:pPr>
              <a:buFont typeface="Wingdings" pitchFamily="2" charset="2"/>
              <a:buChar char="v"/>
            </a:pPr>
            <a:r>
              <a:rPr lang="ru-RU" sz="2100" dirty="0" smtClean="0"/>
              <a:t> создание, использование и распространение вредоносных программ для ЭВМ (ст. 273 УК РФ), </a:t>
            </a:r>
          </a:p>
          <a:p>
            <a:pPr>
              <a:buFont typeface="Wingdings" pitchFamily="2" charset="2"/>
              <a:buChar char="v"/>
            </a:pPr>
            <a:r>
              <a:rPr lang="ru-RU" sz="2100" dirty="0" smtClean="0"/>
              <a:t> нарушение правил эксплуатации ЭВМ, системы ЭВМ или их сети лицом, имеющим доступ к ЭВМ, системе ЭВМ или их сети, повлекшее уничтожение, блокирование или модификацию охраняемой законом информации ЭВМ, если это деяние причинило существенный вред (ст. 274 УК РФ).</a:t>
            </a:r>
          </a:p>
          <a:p>
            <a:endParaRPr lang="ru-RU" sz="2100" dirty="0" smtClean="0"/>
          </a:p>
          <a:p>
            <a:r>
              <a:rPr lang="ru-RU" sz="2100" b="1" u="sng" dirty="0" smtClean="0"/>
              <a:t>Субъектом преступлений</a:t>
            </a:r>
            <a:r>
              <a:rPr lang="ru-RU" sz="2100" dirty="0" smtClean="0"/>
              <a:t> в сфере компьютерной информации является </a:t>
            </a:r>
            <a:r>
              <a:rPr lang="ru-RU" sz="2100" b="1" dirty="0" smtClean="0">
                <a:solidFill>
                  <a:srgbClr val="FFC000"/>
                </a:solidFill>
              </a:rPr>
              <a:t>вменяемое физическое лицо, достигшее 16-летнего возраста. </a:t>
            </a:r>
            <a:r>
              <a:rPr lang="ru-RU" sz="2100" dirty="0" smtClean="0"/>
              <a:t>Преступления в сфере компьютерной информации могут совершаться как с умыслом, так и по неосторожности (ст. 272, 274 УК РФ) или только с прямым умыслом (ст. 273 УК РФ).</a:t>
            </a:r>
            <a:endParaRPr lang="ru-RU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6386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u="sng" cap="small" dirty="0" smtClean="0">
                <a:solidFill>
                  <a:srgbClr val="FFC000"/>
                </a:solidFill>
              </a:rPr>
              <a:t>Лица, совершающие преступления в компьютерной сфере</a:t>
            </a:r>
          </a:p>
          <a:p>
            <a:endParaRPr lang="ru-RU" b="1" cap="small" dirty="0" smtClean="0">
              <a:solidFill>
                <a:srgbClr val="FFC000"/>
              </a:solidFill>
            </a:endParaRPr>
          </a:p>
          <a:p>
            <a:r>
              <a:rPr lang="ru-RU" sz="1600" dirty="0" smtClean="0"/>
              <a:t>Что касается лиц, совершающих преступления в сфере компьютерной информации, то они делятся на три группы:</a:t>
            </a:r>
          </a:p>
          <a:p>
            <a:r>
              <a:rPr lang="ru-RU" sz="1600" dirty="0" smtClean="0"/>
              <a:t>1. </a:t>
            </a:r>
            <a:r>
              <a:rPr lang="ru-RU" sz="1600" b="1" u="sng" dirty="0" smtClean="0">
                <a:solidFill>
                  <a:srgbClr val="FFC000"/>
                </a:solidFill>
              </a:rPr>
              <a:t>Хакеры</a:t>
            </a:r>
            <a:r>
              <a:rPr lang="ru-RU" sz="1600" dirty="0" smtClean="0"/>
              <a:t> — профессиональные взломщики защиты компьютерных программ и создатели компьютерных вирусов, которых отличает высокий профессионализм в сочетании с компьютерным фанатизмом.</a:t>
            </a:r>
          </a:p>
          <a:p>
            <a:r>
              <a:rPr lang="ru-RU" sz="1600" dirty="0" smtClean="0"/>
              <a:t>В зависимости от вида деятельности хакеры имеют следующие специализации: </a:t>
            </a:r>
            <a:r>
              <a:rPr lang="ru-RU" sz="1600" b="1" dirty="0" smtClean="0"/>
              <a:t>а) крекеры </a:t>
            </a:r>
            <a:r>
              <a:rPr lang="ru-RU" sz="1600" dirty="0" smtClean="0"/>
              <a:t>(взломщики защиты программ от неоплаченного использования); </a:t>
            </a:r>
            <a:r>
              <a:rPr lang="ru-RU" sz="1600" b="1" dirty="0" smtClean="0"/>
              <a:t>б) </a:t>
            </a:r>
            <a:r>
              <a:rPr lang="ru-RU" sz="1600" b="1" dirty="0" err="1" smtClean="0"/>
              <a:t>фрикеры</a:t>
            </a:r>
            <a:r>
              <a:rPr lang="ru-RU" sz="1600" b="1" dirty="0" smtClean="0"/>
              <a:t> </a:t>
            </a:r>
            <a:r>
              <a:rPr lang="ru-RU" sz="1600" dirty="0" smtClean="0"/>
              <a:t>(используют альтернативные варианты оплаты телефонных услуг для обмана АТС); </a:t>
            </a:r>
            <a:r>
              <a:rPr lang="ru-RU" sz="1600" b="1" dirty="0" smtClean="0"/>
              <a:t>в) </a:t>
            </a:r>
            <a:r>
              <a:rPr lang="ru-RU" sz="1600" b="1" dirty="0" err="1" smtClean="0"/>
              <a:t>кардеры</a:t>
            </a:r>
            <a:r>
              <a:rPr lang="ru-RU" sz="1600" b="1" dirty="0" smtClean="0"/>
              <a:t> </a:t>
            </a:r>
            <a:r>
              <a:rPr lang="ru-RU" sz="1600" dirty="0" smtClean="0"/>
              <a:t>(оплачивают свои расходы с чужих кредитных карточек); г) сетевые хакеры (взломщики защиты провайдера) и др.</a:t>
            </a:r>
          </a:p>
          <a:p>
            <a:r>
              <a:rPr lang="ru-RU" sz="1600" u="sng" dirty="0" smtClean="0"/>
              <a:t>К признакам совершения преступлений в сфере компьютерной информации хакерами относятся оригинальность способа и отсутствие тщательной подготовки к преступлению и его сокрытию.</a:t>
            </a:r>
          </a:p>
          <a:p>
            <a:endParaRPr lang="ru-RU" sz="1600" u="sng" dirty="0" smtClean="0"/>
          </a:p>
          <a:p>
            <a:r>
              <a:rPr lang="ru-RU" sz="1600" dirty="0" smtClean="0"/>
              <a:t>2. </a:t>
            </a:r>
            <a:r>
              <a:rPr lang="ru-RU" sz="1600" b="1" u="sng" dirty="0" smtClean="0">
                <a:solidFill>
                  <a:srgbClr val="FFC000"/>
                </a:solidFill>
              </a:rPr>
              <a:t>Психически больные лица</a:t>
            </a:r>
            <a:r>
              <a:rPr lang="ru-RU" sz="1600" b="1" dirty="0" smtClean="0"/>
              <a:t>, страдающие компьютерными фобиями</a:t>
            </a:r>
            <a:r>
              <a:rPr lang="ru-RU" sz="1600" dirty="0" smtClean="0"/>
              <a:t> (т.е. профессиональными информационными заболеваниями), которые уничтожают или повреждают компьютерную технику без наличия преступного умысла с частичной или полной потерей контроля над своими действиями.</a:t>
            </a:r>
          </a:p>
          <a:p>
            <a:r>
              <a:rPr lang="ru-RU" sz="1600" dirty="0" smtClean="0"/>
              <a:t>3. </a:t>
            </a:r>
            <a:r>
              <a:rPr lang="ru-RU" sz="1600" b="1" u="sng" dirty="0" smtClean="0">
                <a:solidFill>
                  <a:srgbClr val="FFC000"/>
                </a:solidFill>
              </a:rPr>
              <a:t>Криминальные профессионалы</a:t>
            </a:r>
            <a:r>
              <a:rPr lang="ru-RU" sz="1600" dirty="0" smtClean="0"/>
              <a:t> — т.е. преступные группировки, преследующие политические цели; лица, занимающиеся промышленным шпионажем; группировки отдельных лиц, стремящихся к наживе. Преступления, совершаемые ими в сфере компьютерной информации носят серийный, </a:t>
            </a:r>
            <a:r>
              <a:rPr lang="ru-RU" sz="1600" dirty="0" err="1" smtClean="0"/>
              <a:t>многоэпизодный</a:t>
            </a:r>
            <a:r>
              <a:rPr lang="ru-RU" sz="1600" dirty="0" smtClean="0"/>
              <a:t> характер, совершают многократно, обязательно с применением мер по сокрытию преступления.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35846"/>
            <a:ext cx="77153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Большинство из преступников в сфере компьютерной информации составляют мужчины — 83%, но доля женщин быстро увеличивается в связи с появлением чисто «женских» специальностей, связанных с необходимостью овладения компьютерной техникой.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При этом размер ущерба от преступлений, совершенных мужчинами, в четыре раза больше, чем от преступлений, совершенных женщинами. Возраст правонарушителей на момент совершения преступления составлял: до 20 лет (33%); от 20 до 40 лет (54%) и старше 40 лет (13%). Из каждой тысячи преступлений в сфере компьютерной информации только семь совершаются профессиональными программистами. При этом 40% преступников имели среднее специальное образование, 40% — высшее и 20% — среднее.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6200"/>
            <a:ext cx="914400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FFC000"/>
                </a:solidFill>
              </a:rPr>
              <a:t>Перечислим некоторые основные виды преступлений, связанных с вмешательством в работу компьютеров</a:t>
            </a:r>
            <a:r>
              <a:rPr lang="ru-RU" sz="2000" b="1" dirty="0" smtClean="0">
                <a:solidFill>
                  <a:srgbClr val="FFC000"/>
                </a:solidFill>
              </a:rPr>
              <a:t>.</a:t>
            </a:r>
          </a:p>
          <a:p>
            <a:endParaRPr lang="ru-RU" sz="2000" b="1" dirty="0" smtClean="0">
              <a:solidFill>
                <a:srgbClr val="FFC000"/>
              </a:solidFill>
            </a:endParaRPr>
          </a:p>
          <a:p>
            <a:pPr marL="342900" indent="-342900">
              <a:buAutoNum type="arabicParenR"/>
            </a:pPr>
            <a:r>
              <a:rPr lang="ru-RU" b="1" u="sng" dirty="0" smtClean="0"/>
              <a:t>Несанкционированный доступ к информации, хранящейся в компьютере.</a:t>
            </a:r>
          </a:p>
          <a:p>
            <a:pPr marL="342900" indent="-342900"/>
            <a:endParaRPr lang="ru-RU" b="1" u="sng" dirty="0" smtClean="0"/>
          </a:p>
          <a:p>
            <a:pPr marL="342900" indent="-342900"/>
            <a:endParaRPr lang="ru-RU" b="1" u="sng" dirty="0" smtClean="0"/>
          </a:p>
          <a:p>
            <a:r>
              <a:rPr lang="ru-RU" sz="1600" dirty="0" smtClean="0"/>
              <a:t>Несанкционированный доступ осуществляется, как правило, с использованием чужого имени, изменением физических адресов технических устройств, использованием информации, оставшейся после решения задач, модификацией программного и информационного обеспечения, хищением носителя информации, установкой аппаратуры записи, подключаемой к каналам передачи данных.</a:t>
            </a:r>
          </a:p>
          <a:p>
            <a:r>
              <a:rPr lang="ru-RU" sz="1600" dirty="0" smtClean="0"/>
              <a:t>Бывает, что некто проникает в компьютерную систему, выдавая себя за законного пользователя. Системы, которые не обладают средствами аутентичной идентификации (например, по физиологическим характеристикам: по отпечаткам пальцев, по рисунку сетчатки глаза, голосу и т.п.), оказываются беззащитны против этого приема. Самый простой путь его осуществления - получить коды и другие идентифицирующие шифры законных пользователей.</a:t>
            </a:r>
          </a:p>
          <a:p>
            <a:r>
              <a:rPr lang="ru-RU" sz="1600" dirty="0" smtClean="0"/>
              <a:t>Несанкционированный доступ может осуществляться и в результате системной поломки. Например, если некоторые файлы пользователя остаются открытыми, он может получить доступ к не принадлежащим ему частям банка данных. Все происходит так, словно клиент банка, войдя в выделенную ему в хранилище комнату, замечает, что у хранилища нет одной стены. В таком случае он может проникнуть в чужие сейфы и похитить все, что в них хранится.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121</TotalTime>
  <Words>1438</Words>
  <Application>Microsoft Office PowerPoint</Application>
  <PresentationFormat>Экран (4:3)</PresentationFormat>
  <Paragraphs>121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Базовая</vt:lpstr>
      <vt:lpstr>Компьютерные преступления.  Их виды.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Настенька</dc:creator>
  <cp:lastModifiedBy>admin</cp:lastModifiedBy>
  <cp:revision>19</cp:revision>
  <dcterms:created xsi:type="dcterms:W3CDTF">2013-11-21T10:45:57Z</dcterms:created>
  <dcterms:modified xsi:type="dcterms:W3CDTF">2019-03-23T06:19:02Z</dcterms:modified>
</cp:coreProperties>
</file>