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5" r:id="rId9"/>
    <p:sldId id="263" r:id="rId10"/>
    <p:sldId id="264" r:id="rId11"/>
    <p:sldId id="269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7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71929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3146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9660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98178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9101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145509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9576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8417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1986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8287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756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083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153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333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815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5609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83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32BFF4B-126A-413B-9962-F8AFB6ABCA04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EEBFFBA-E67C-403B-9664-CBFC139D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49885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Защита государственной тайны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6726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9933746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Перечень сведений, составляющих государственную тайну,</a:t>
            </a:r>
            <a:r>
              <a:rPr lang="ru-RU" sz="2800" dirty="0">
                <a:solidFill>
                  <a:schemeClr val="tx1"/>
                </a:solidFill>
              </a:rPr>
              <a:t> - совокупность категорий сведений, в соответствии с которыми сведения относятся к государственной тайне и засекречиваются на основаниях и в порядке, установленных федеральным законодательством.</a:t>
            </a:r>
          </a:p>
        </p:txBody>
      </p:sp>
    </p:spTree>
    <p:extLst>
      <p:ext uri="{BB962C8B-B14F-4D97-AF65-F5344CB8AC3E}">
        <p14:creationId xmlns="" xmlns:p14="http://schemas.microsoft.com/office/powerpoint/2010/main" val="20176571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8. Степени секретности сведений и грифы секретности носителей этих сведений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58504"/>
            <a:ext cx="9688087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Устанавливаются три степени секретности сведений, составляющих государственную тайну, и соответствующие этим степеням грифы секретности для носителей указанных сведений: "особой важности", "совершенно секретно" и "секретно</a:t>
            </a:r>
            <a:r>
              <a:rPr lang="ru-RU" sz="2800" dirty="0" smtClean="0">
                <a:solidFill>
                  <a:schemeClr val="tx1"/>
                </a:solidFill>
              </a:rPr>
              <a:t>".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83959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998272" cy="2200071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Статья 24. Ограничения прав должностного лица или гражданина, допущенных или ранее допускавшихся к государственной тайне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602487" cy="361526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100" dirty="0" smtClean="0">
                <a:solidFill>
                  <a:schemeClr val="tx1"/>
                </a:solidFill>
              </a:rPr>
              <a:t>Должностное </a:t>
            </a:r>
            <a:r>
              <a:rPr lang="ru-RU" sz="2100" dirty="0">
                <a:solidFill>
                  <a:schemeClr val="tx1"/>
                </a:solidFill>
              </a:rPr>
              <a:t>лицо или гражданин, допущенные или ранее допускавшиеся к государственной тайне, могут быть временно ограничены в своих правах. Ограничения могут касаться:</a:t>
            </a:r>
          </a:p>
          <a:p>
            <a:endParaRPr lang="ru-RU" dirty="0"/>
          </a:p>
          <a:p>
            <a:r>
              <a:rPr lang="ru-RU" sz="2400" dirty="0">
                <a:solidFill>
                  <a:schemeClr val="tx1"/>
                </a:solidFill>
              </a:rPr>
              <a:t>права выезда за границу на срок, оговоренный в трудовом договоре (контракте) при оформлении допуска гражданина к государственной тайне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права на распространение сведений, составляющих государственную тайну, и на использование открытий и изобретений, содержащих такие сведения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права на неприкосновенность частной жизни при проведении проверочных мероприятий в период оформления допуска к государственной тайне.</a:t>
            </a:r>
          </a:p>
        </p:txBody>
      </p:sp>
    </p:spTree>
    <p:extLst>
      <p:ext uri="{BB962C8B-B14F-4D97-AF65-F5344CB8AC3E}">
        <p14:creationId xmlns="" xmlns:p14="http://schemas.microsoft.com/office/powerpoint/2010/main" val="1049192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005947"/>
            <a:ext cx="11039215" cy="1507067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Статья 26. Ответственность за нарушение законодательства Российской Федерации о государственной тайне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9456076" cy="395443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Должностные лица и граждане, виновные в нарушении законодательства Российской Федерации о государственной тайне, несут уголовную, административную, гражданско-правовую или дисциплинарную ответственность в соответствии с действующим законодательством.</a:t>
            </a:r>
          </a:p>
        </p:txBody>
      </p:sp>
    </p:spTree>
    <p:extLst>
      <p:ext uri="{BB962C8B-B14F-4D97-AF65-F5344CB8AC3E}">
        <p14:creationId xmlns="" xmlns:p14="http://schemas.microsoft.com/office/powerpoint/2010/main" val="32646443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145" y="1600199"/>
            <a:ext cx="10356825" cy="2439537"/>
          </a:xfrm>
        </p:spPr>
        <p:txBody>
          <a:bodyPr>
            <a:noAutofit/>
          </a:bodyPr>
          <a:lstStyle/>
          <a:p>
            <a:r>
              <a:rPr lang="ru-RU" dirty="0"/>
              <a:t>Закон РФ от 21.07.1993 N </a:t>
            </a:r>
            <a:r>
              <a:rPr lang="ru-RU" dirty="0" smtClean="0"/>
              <a:t>5485-1(ред</a:t>
            </a:r>
            <a:r>
              <a:rPr lang="ru-RU" dirty="0"/>
              <a:t>. от 21.12.2013) "О государственной тайне" (21 июля 1993 г.)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09096" y="3469943"/>
            <a:ext cx="2823262" cy="1784445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8 разделов</a:t>
            </a:r>
          </a:p>
          <a:p>
            <a:r>
              <a:rPr lang="ru-RU" sz="2800" dirty="0">
                <a:solidFill>
                  <a:schemeClr val="tx1"/>
                </a:solidFill>
              </a:rPr>
              <a:t>32 статьи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788578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247645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государственная тайна </a:t>
            </a:r>
            <a:r>
              <a:rPr lang="ru-RU" sz="2800" dirty="0">
                <a:solidFill>
                  <a:schemeClr val="tx1"/>
                </a:solidFill>
              </a:rPr>
              <a:t>- защищаемые государством сведения в области его военной, внешнеполитической, экономической, разведывательной, контрразведывательной и оперативно-розыскной деятельности, распространение которых может нанести ущерб безопасности Российской </a:t>
            </a:r>
            <a:r>
              <a:rPr lang="ru-RU" sz="2800" dirty="0" smtClean="0">
                <a:solidFill>
                  <a:schemeClr val="tx1"/>
                </a:solidFill>
              </a:rPr>
              <a:t>Федерации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78686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9592552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носители сведений, составляющих государственную тайну</a:t>
            </a:r>
            <a:r>
              <a:rPr lang="ru-RU" sz="2800" dirty="0">
                <a:solidFill>
                  <a:schemeClr val="tx1"/>
                </a:solidFill>
              </a:rPr>
              <a:t>, - материальные объекты, в том числе физические поля, в которых сведения, составляющие государственную тайну, находят свое отображение в виде символов, образов, сигналов, технических решений и </a:t>
            </a:r>
            <a:r>
              <a:rPr lang="ru-RU" sz="2800" dirty="0" smtClean="0">
                <a:solidFill>
                  <a:schemeClr val="tx1"/>
                </a:solidFill>
              </a:rPr>
              <a:t>процессов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28872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442427" cy="3615267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система защиты государственной тайны </a:t>
            </a:r>
            <a:r>
              <a:rPr lang="ru-RU" sz="2800" dirty="0">
                <a:solidFill>
                  <a:schemeClr val="tx1"/>
                </a:solidFill>
              </a:rPr>
              <a:t>- совокупность органов защиты государственной тайны, используемых ими средств и методов защиты сведений, составляющих государственную тайну, и их носителей, а также мероприятий, проводимых в этих </a:t>
            </a:r>
            <a:r>
              <a:rPr lang="ru-RU" sz="2800" dirty="0" smtClean="0">
                <a:solidFill>
                  <a:schemeClr val="tx1"/>
                </a:solidFill>
              </a:rPr>
              <a:t>целях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43016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565257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допуск к государственной тайне </a:t>
            </a:r>
            <a:r>
              <a:rPr lang="ru-RU" sz="2800" dirty="0">
                <a:solidFill>
                  <a:schemeClr val="tx1"/>
                </a:solidFill>
              </a:rPr>
              <a:t>- процедура оформления права граждан на доступ к сведениям, составляющим государственную тайну, а предприятий, учреждений и организаций - на проведение работ с использованием таких </a:t>
            </a:r>
            <a:r>
              <a:rPr lang="ru-RU" sz="2800" dirty="0" smtClean="0">
                <a:solidFill>
                  <a:schemeClr val="tx1"/>
                </a:solidFill>
              </a:rPr>
              <a:t>сведений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6771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456075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доступ к сведениям, составляющим государственную тайну,</a:t>
            </a:r>
            <a:r>
              <a:rPr lang="ru-RU" sz="2800" dirty="0">
                <a:solidFill>
                  <a:schemeClr val="tx1"/>
                </a:solidFill>
              </a:rPr>
              <a:t> - санкционированное полномочным должностным лицом ознакомление конкретного лица со сведениями, составляющими государственную </a:t>
            </a:r>
            <a:r>
              <a:rPr lang="ru-RU" sz="2800" dirty="0" smtClean="0">
                <a:solidFill>
                  <a:schemeClr val="tx1"/>
                </a:solidFill>
              </a:rPr>
              <a:t>тайну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31319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769974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гриф секретности </a:t>
            </a:r>
            <a:r>
              <a:rPr lang="ru-RU" sz="2800" dirty="0">
                <a:solidFill>
                  <a:schemeClr val="tx1"/>
                </a:solidFill>
              </a:rPr>
              <a:t>- реквизиты, свидетельствующие о степени секретности сведений*, содержащихся в их носителе, проставляемые на самом носителе и (или) в сопроводительной документации на него</a:t>
            </a:r>
          </a:p>
        </p:txBody>
      </p:sp>
    </p:spTree>
    <p:extLst>
      <p:ext uri="{BB962C8B-B14F-4D97-AF65-F5344CB8AC3E}">
        <p14:creationId xmlns="" xmlns:p14="http://schemas.microsoft.com/office/powerpoint/2010/main" val="16410874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 2. Основные понятия, используемые в настоящем Законе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660791" cy="361526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средства защиты информации </a:t>
            </a:r>
            <a:r>
              <a:rPr lang="ru-RU" sz="2800" dirty="0">
                <a:solidFill>
                  <a:schemeClr val="tx1"/>
                </a:solidFill>
              </a:rPr>
              <a:t>- технические, криптографические, программные и другие средства, предназначенные для защиты сведений, составляющих государственную тайну, средства, в которых они реализованы, а также средства контроля эффективности защиты информации.</a:t>
            </a:r>
          </a:p>
        </p:txBody>
      </p:sp>
    </p:spTree>
    <p:extLst>
      <p:ext uri="{BB962C8B-B14F-4D97-AF65-F5344CB8AC3E}">
        <p14:creationId xmlns="" xmlns:p14="http://schemas.microsoft.com/office/powerpoint/2010/main" val="30047528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51</TotalTime>
  <Words>554</Words>
  <Application>Microsoft Office PowerPoint</Application>
  <PresentationFormat>Произвольный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Сектор</vt:lpstr>
      <vt:lpstr>Защита государственной тайны</vt:lpstr>
      <vt:lpstr>Закон РФ от 21.07.1993 N 5485-1(ред. от 21.12.2013) "О государственной тайне" (21 июля 1993 г.)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2. Основные понятия, используемые в настоящем Законе</vt:lpstr>
      <vt:lpstr>Статья 8. Степени секретности сведений и грифы секретности носителей этих сведений</vt:lpstr>
      <vt:lpstr>Статья 24. Ограничения прав должностного лица или гражданина, допущенных или ранее допускавшихся к государственной тайне </vt:lpstr>
      <vt:lpstr>Статья 26. Ответственность за нарушение законодательства Российской Федерации о государственной тайне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государственной тайны</dc:title>
  <dc:creator>Танюшка Флешкина</dc:creator>
  <cp:lastModifiedBy>admin</cp:lastModifiedBy>
  <cp:revision>6</cp:revision>
  <dcterms:created xsi:type="dcterms:W3CDTF">2015-05-29T19:02:32Z</dcterms:created>
  <dcterms:modified xsi:type="dcterms:W3CDTF">2019-03-23T05:34:19Z</dcterms:modified>
</cp:coreProperties>
</file>