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7" r:id="rId1"/>
  </p:sldMasterIdLst>
  <p:notesMasterIdLst>
    <p:notesMasterId r:id="rId19"/>
  </p:notesMasterIdLst>
  <p:sldIdLst>
    <p:sldId id="256" r:id="rId2"/>
    <p:sldId id="257" r:id="rId3"/>
    <p:sldId id="259" r:id="rId4"/>
    <p:sldId id="260" r:id="rId5"/>
    <p:sldId id="261" r:id="rId6"/>
    <p:sldId id="263" r:id="rId7"/>
    <p:sldId id="265" r:id="rId8"/>
    <p:sldId id="273" r:id="rId9"/>
    <p:sldId id="269" r:id="rId10"/>
    <p:sldId id="270" r:id="rId11"/>
    <p:sldId id="272" r:id="rId12"/>
    <p:sldId id="274" r:id="rId13"/>
    <p:sldId id="275" r:id="rId14"/>
    <p:sldId id="276" r:id="rId15"/>
    <p:sldId id="277" r:id="rId16"/>
    <p:sldId id="278" r:id="rId17"/>
    <p:sldId id="279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8DAFD5CD-FB82-4316-9369-097A5BD07DFD}">
          <p14:sldIdLst>
            <p14:sldId id="256"/>
            <p14:sldId id="257"/>
            <p14:sldId id="259"/>
            <p14:sldId id="260"/>
            <p14:sldId id="261"/>
            <p14:sldId id="262"/>
            <p14:sldId id="263"/>
            <p14:sldId id="265"/>
            <p14:sldId id="273"/>
            <p14:sldId id="269"/>
            <p14:sldId id="270"/>
            <p14:sldId id="272"/>
            <p14:sldId id="274"/>
            <p14:sldId id="275"/>
            <p14:sldId id="276"/>
            <p14:sldId id="277"/>
            <p14:sldId id="278"/>
            <p14:sldId id="279"/>
            <p14:sldId id="280"/>
          </p14:sldIdLst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2509" autoAdjust="0"/>
  </p:normalViewPr>
  <p:slideViewPr>
    <p:cSldViewPr snapToGrid="0">
      <p:cViewPr>
        <p:scale>
          <a:sx n="66" d="100"/>
          <a:sy n="66" d="100"/>
        </p:scale>
        <p:origin x="-72" y="-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61966E-1600-4C8B-894B-98F1168EAB91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4BAC5-0820-47A7-A2A2-058B82A167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478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4BAC5-0820-47A7-A2A2-058B82A1671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6850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4BAC5-0820-47A7-A2A2-058B82A16716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8802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4BAC5-0820-47A7-A2A2-058B82A16716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19477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8507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6452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1709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9713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6839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1027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3935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8532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7113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4458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0075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0428569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3256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05904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70929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79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82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C98F8A5-1CC3-47B6-B5E1-B9CBC98FF6A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9ECF3-7ABE-4472-B26F-31963C59C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01689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  <p:sldLayoutId id="2147483989" r:id="rId12"/>
    <p:sldLayoutId id="2147483990" r:id="rId13"/>
    <p:sldLayoutId id="2147483991" r:id="rId14"/>
    <p:sldLayoutId id="2147483992" r:id="rId15"/>
    <p:sldLayoutId id="2147483993" r:id="rId16"/>
    <p:sldLayoutId id="214748399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955" y="1209368"/>
            <a:ext cx="8825658" cy="3082413"/>
          </a:xfrm>
        </p:spPr>
        <p:txBody>
          <a:bodyPr/>
          <a:lstStyle/>
          <a:p>
            <a:r>
              <a:rPr lang="ru-RU" sz="4000" b="1" dirty="0"/>
              <a:t>Тема проекта:</a:t>
            </a:r>
            <a:r>
              <a:rPr lang="ru-RU" sz="4000" dirty="0"/>
              <a:t>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Разработка </a:t>
            </a:r>
            <a:r>
              <a:rPr lang="ru-RU" sz="4000" dirty="0"/>
              <a:t>рекомендаций по созданию комплексной системы защиты информации на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ООО </a:t>
            </a:r>
            <a:r>
              <a:rPr lang="ru-RU" sz="4000" dirty="0"/>
              <a:t>«Синтек»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0374" y="4380271"/>
            <a:ext cx="8903981" cy="165732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Выполнил: Студент группы ои4-01 Бочков павел</a:t>
            </a:r>
          </a:p>
          <a:p>
            <a:r>
              <a:rPr lang="ru-RU" sz="2400" dirty="0" smtClean="0"/>
              <a:t>Руководитель: Маресева Е.Н. </a:t>
            </a:r>
          </a:p>
          <a:p>
            <a:r>
              <a:rPr lang="ru-RU" sz="2400" dirty="0" smtClean="0"/>
              <a:t>Консультант: Николаевская М.Л.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736979" y="136478"/>
            <a:ext cx="95943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cap="all" dirty="0"/>
              <a:t>ГОСУДАРСТВЕННОЕ БЮДЖЕТНОЕ ПРОФЕССИОНАЛЬНОЕ ОБРАЗОВАТЕЛЬНОЕ УЧРЕЖДЕНИЕ «сАРОВСКИЙ ПОЛИТЕХНИЧЕСКИЙ ТЕХНИКУМ ИМЕНИ ДВАЖДЫ гЕРОЯ сОЦИАЛИСТИЧЕСКОГО тРУДА бОРИСА гЛЕБОВИЧА мУЗРУКОВА»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297561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Саров 2018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80409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4902" y="1516002"/>
            <a:ext cx="9634439" cy="49814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Защита информации в современных условиях становится все более сложной проблемой, что обусловлено множеством обстоятельств, главными из которых являются: </a:t>
            </a:r>
            <a:endParaRPr lang="ru-RU" sz="2400" dirty="0" smtClean="0"/>
          </a:p>
          <a:p>
            <a:r>
              <a:rPr lang="ru-RU" sz="2400" dirty="0" smtClean="0"/>
              <a:t>повальное </a:t>
            </a:r>
            <a:r>
              <a:rPr lang="ru-RU" sz="2400" dirty="0"/>
              <a:t>популяризация средств электронной вычислительной техники (ЭВТ</a:t>
            </a:r>
            <a:r>
              <a:rPr lang="ru-RU" sz="2400" dirty="0" smtClean="0"/>
              <a:t>); </a:t>
            </a:r>
          </a:p>
          <a:p>
            <a:r>
              <a:rPr lang="ru-RU" sz="2400" dirty="0" smtClean="0"/>
              <a:t>усложнение </a:t>
            </a:r>
            <a:r>
              <a:rPr lang="ru-RU" sz="2400" dirty="0"/>
              <a:t>криптографических технологий; необходимость защиты не только государственной и военной тайны, но и промышленной, коммерческой и финансовой тайн; </a:t>
            </a:r>
            <a:endParaRPr lang="ru-RU" sz="2400" dirty="0" smtClean="0"/>
          </a:p>
          <a:p>
            <a:r>
              <a:rPr lang="ru-RU" sz="2400" dirty="0" smtClean="0"/>
              <a:t>расширяющиеся </a:t>
            </a:r>
            <a:r>
              <a:rPr lang="ru-RU" sz="2400" dirty="0"/>
              <a:t>возможности несанкционированных действий над информацией.</a:t>
            </a:r>
          </a:p>
        </p:txBody>
      </p:sp>
    </p:spTree>
    <p:extLst>
      <p:ext uri="{BB962C8B-B14F-4D97-AF65-F5344CB8AC3E}">
        <p14:creationId xmlns:p14="http://schemas.microsoft.com/office/powerpoint/2010/main" xmlns="" val="11225701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3527" y="4772746"/>
            <a:ext cx="3249311" cy="18869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559" y="319172"/>
            <a:ext cx="3243067" cy="21170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14851" y="4772746"/>
            <a:ext cx="3038168" cy="18869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559" y="2568910"/>
            <a:ext cx="3249311" cy="21210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83508" y="4772742"/>
            <a:ext cx="3052917" cy="1886975"/>
          </a:xfrm>
          <a:prstGeom prst="rect">
            <a:avLst/>
          </a:prstGeom>
        </p:spPr>
      </p:pic>
      <p:sp>
        <p:nvSpPr>
          <p:cNvPr id="10" name="Объект 9"/>
          <p:cNvSpPr>
            <a:spLocks noGrp="1"/>
          </p:cNvSpPr>
          <p:nvPr>
            <p:ph idx="1"/>
          </p:nvPr>
        </p:nvSpPr>
        <p:spPr>
          <a:xfrm>
            <a:off x="3783193" y="442451"/>
            <a:ext cx="7971271" cy="446876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800" dirty="0"/>
              <a:t>ООО «Синтек» - крупная российская инжиниринговая компания, специализирующаяся на </a:t>
            </a:r>
            <a:r>
              <a:rPr lang="ru-RU" sz="2800" dirty="0" smtClean="0"/>
              <a:t>автоматизации </a:t>
            </a:r>
            <a:r>
              <a:rPr lang="ru-RU" sz="2800" dirty="0"/>
              <a:t>технологических процессов в различных отраслях промышленности, в том числе на объектах трубопроводного транспорта нефти, нефтепродуктов, нефтяной и газовой промышленности, химических, энергетических и других взрывопожароопасных и вредных производств и объектов (по классификации Госстроя РФ – объекты 1-го уровня ответственности).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6071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Описание объекта защиты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5883" y="1335702"/>
            <a:ext cx="9213239" cy="5020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7458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60439" y="452718"/>
            <a:ext cx="9490395" cy="1400530"/>
          </a:xfrm>
        </p:spPr>
        <p:txBody>
          <a:bodyPr/>
          <a:lstStyle/>
          <a:p>
            <a:r>
              <a:rPr lang="ru-RU" dirty="0" smtClean="0"/>
              <a:t>Объекты </a:t>
            </a:r>
            <a:r>
              <a:rPr lang="ru-RU" dirty="0"/>
              <a:t>защиты ООО «Синтек»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103312" y="1415845"/>
            <a:ext cx="10665901" cy="4911213"/>
          </a:xfrm>
        </p:spPr>
        <p:txBody>
          <a:bodyPr>
            <a:noAutofit/>
          </a:bodyPr>
          <a:lstStyle/>
          <a:p>
            <a:r>
              <a:rPr lang="ru-RU" sz="2600" dirty="0"/>
              <a:t>Конфиденциальная информация, в том числе информация, содержащая сведения, составляющие коммерческую тайну и персональные данные. </a:t>
            </a:r>
          </a:p>
          <a:p>
            <a:r>
              <a:rPr lang="ru-RU" sz="2600" dirty="0" smtClean="0"/>
              <a:t>Состав </a:t>
            </a:r>
            <a:r>
              <a:rPr lang="ru-RU" sz="2600" dirty="0"/>
              <a:t>сведений конфиденциального характера, содержание которых определено в документе «Перечень сведений конфиденциального характера, обрабатываемых в организации».</a:t>
            </a:r>
          </a:p>
          <a:p>
            <a:r>
              <a:rPr lang="ru-RU" sz="2600" dirty="0" smtClean="0"/>
              <a:t>Информационные </a:t>
            </a:r>
            <a:r>
              <a:rPr lang="ru-RU" sz="2600" dirty="0"/>
              <a:t>ресурсы различного уровня доступа, содержащие конфиденциальную информацию. </a:t>
            </a:r>
          </a:p>
          <a:p>
            <a:r>
              <a:rPr lang="ru-RU" sz="2600" dirty="0" smtClean="0"/>
              <a:t>Параметры </a:t>
            </a:r>
            <a:r>
              <a:rPr lang="ru-RU" sz="2600" dirty="0"/>
              <a:t>конфигурации средств защиты информации.</a:t>
            </a:r>
          </a:p>
          <a:p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xmlns="" val="217661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03312" y="1454046"/>
            <a:ext cx="10753908" cy="47943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По отношению к предприятию нарушители могут быть внутренними (из числа персонала и пользователей системы) или внешними (посторонними лицами). Внутренним нарушителем может быть лицо из следующих категорий сотрудников:</a:t>
            </a:r>
          </a:p>
          <a:p>
            <a:pPr lvl="0" fontAlgn="base"/>
            <a:r>
              <a:rPr lang="ru-RU" sz="2400" dirty="0"/>
              <a:t>конечные пользователи (операторы) системы;</a:t>
            </a:r>
          </a:p>
          <a:p>
            <a:pPr lvl="0" fontAlgn="base"/>
            <a:r>
              <a:rPr lang="ru-RU" sz="2400" dirty="0"/>
              <a:t>персонал, обслуживающий технические средства (инженеры, техники);</a:t>
            </a:r>
          </a:p>
          <a:p>
            <a:pPr lvl="0" fontAlgn="base"/>
            <a:r>
              <a:rPr lang="ru-RU" sz="2400" dirty="0"/>
              <a:t>сотрудники отделов разработки и сопровождения ПО (прикладные и системные программисты);</a:t>
            </a:r>
          </a:p>
          <a:p>
            <a:pPr lvl="0" fontAlgn="base"/>
            <a:r>
              <a:rPr lang="ru-RU" sz="2400" dirty="0"/>
              <a:t>сотрудники службы безопасности автоматизированной системы;</a:t>
            </a:r>
          </a:p>
          <a:p>
            <a:pPr lvl="0" fontAlgn="base"/>
            <a:r>
              <a:rPr lang="ru-RU" sz="2400" dirty="0"/>
              <a:t>руководители различных уровней.</a:t>
            </a:r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854440" y="369332"/>
            <a:ext cx="66106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200" dirty="0" smtClean="0"/>
              <a:t>МОДЕЛЬ НАРУШИТЕЛЯ</a:t>
            </a:r>
            <a:endParaRPr lang="ru-RU" sz="4200" dirty="0"/>
          </a:p>
        </p:txBody>
      </p:sp>
    </p:spTree>
    <p:extLst>
      <p:ext uri="{BB962C8B-B14F-4D97-AF65-F5344CB8AC3E}">
        <p14:creationId xmlns:p14="http://schemas.microsoft.com/office/powerpoint/2010/main" xmlns="" val="34474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/>
              <a:t>Посторонние лица, которые могут быть нарушителями: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04537" y="1499016"/>
            <a:ext cx="11317573" cy="5171607"/>
          </a:xfrm>
        </p:spPr>
        <p:txBody>
          <a:bodyPr>
            <a:normAutofit lnSpcReduction="10000"/>
          </a:bodyPr>
          <a:lstStyle/>
          <a:p>
            <a:pPr lvl="0" fontAlgn="base"/>
            <a:r>
              <a:rPr lang="ru-RU" sz="2400" dirty="0"/>
              <a:t>технический персонал, обслуживающий здания (уборщики, электрики, сантехники и другие сотрудники, имеющие доступ в здания и помещения);</a:t>
            </a:r>
          </a:p>
          <a:p>
            <a:pPr lvl="0" fontAlgn="base"/>
            <a:r>
              <a:rPr lang="ru-RU" sz="2400" dirty="0"/>
              <a:t>клиенты (представители организаций, граждане);</a:t>
            </a:r>
          </a:p>
          <a:p>
            <a:pPr lvl="0" fontAlgn="base"/>
            <a:r>
              <a:rPr lang="ru-RU" sz="2400" dirty="0"/>
              <a:t>посетители (приглашенные по какому-либо поводу);</a:t>
            </a:r>
          </a:p>
          <a:p>
            <a:pPr lvl="0" fontAlgn="base"/>
            <a:r>
              <a:rPr lang="ru-RU" sz="2400" dirty="0"/>
              <a:t>представители организаций, взаимодействующих по вопросам обеспечения жизнедеятельности организации (</a:t>
            </a:r>
            <a:r>
              <a:rPr lang="ru-RU" sz="2400" dirty="0" err="1"/>
              <a:t>энерго</a:t>
            </a:r>
            <a:r>
              <a:rPr lang="ru-RU" sz="2400" dirty="0"/>
              <a:t>-, водо-, теплоснабжения и т.п.);</a:t>
            </a:r>
          </a:p>
          <a:p>
            <a:pPr lvl="0" fontAlgn="base"/>
            <a:r>
              <a:rPr lang="ru-RU" sz="2400" dirty="0"/>
              <a:t>представители конкурирующих организаций (иностранных спецслужб) или лица, действующие по их заданию;</a:t>
            </a:r>
          </a:p>
          <a:p>
            <a:pPr lvl="0" fontAlgn="base"/>
            <a:r>
              <a:rPr lang="ru-RU" sz="2400" dirty="0"/>
              <a:t>лица, случайно или умышленно нарушившие пропускной режим (без цели нарушить безопасность предприятия);</a:t>
            </a:r>
          </a:p>
          <a:p>
            <a:pPr lvl="0" fontAlgn="base"/>
            <a:r>
              <a:rPr lang="ru-RU" sz="2400" dirty="0"/>
              <a:t>любые лица за пределами контролируемой территории.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9785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81210"/>
          </a:xfrm>
        </p:spPr>
        <p:txBody>
          <a:bodyPr/>
          <a:lstStyle/>
          <a:p>
            <a:pPr fontAlgn="base"/>
            <a:r>
              <a:rPr lang="ru-RU" sz="2800" dirty="0"/>
              <a:t>Можно выделить несколько основных мотивов нарушений</a:t>
            </a:r>
            <a:r>
              <a:rPr lang="ru-RU" sz="2800" dirty="0" smtClean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base"/>
            <a:r>
              <a:rPr lang="ru-RU" sz="2800" dirty="0" smtClean="0"/>
              <a:t>Безответственность;</a:t>
            </a:r>
          </a:p>
          <a:p>
            <a:pPr lvl="0" fontAlgn="base"/>
            <a:r>
              <a:rPr lang="ru-RU" sz="2800" dirty="0" smtClean="0"/>
              <a:t>самоутверждение</a:t>
            </a:r>
            <a:r>
              <a:rPr lang="ru-RU" sz="2800" dirty="0"/>
              <a:t>;</a:t>
            </a:r>
          </a:p>
          <a:p>
            <a:pPr lvl="0" fontAlgn="base"/>
            <a:r>
              <a:rPr lang="ru-RU" sz="2800" dirty="0"/>
              <a:t>вандализм;</a:t>
            </a:r>
          </a:p>
          <a:p>
            <a:pPr lvl="0" fontAlgn="base"/>
            <a:r>
              <a:rPr lang="ru-RU" sz="2800" dirty="0"/>
              <a:t>принуждение;</a:t>
            </a:r>
          </a:p>
          <a:p>
            <a:pPr lvl="0" fontAlgn="base"/>
            <a:r>
              <a:rPr lang="ru-RU" sz="2800" dirty="0"/>
              <a:t>месть;</a:t>
            </a:r>
          </a:p>
          <a:p>
            <a:pPr lvl="0" fontAlgn="base"/>
            <a:r>
              <a:rPr lang="ru-RU" sz="2800" dirty="0"/>
              <a:t>корыстный интерес;</a:t>
            </a:r>
          </a:p>
          <a:p>
            <a:pPr lvl="0" fontAlgn="base"/>
            <a:r>
              <a:rPr lang="ru-RU" sz="2800" dirty="0"/>
              <a:t>идейные </a:t>
            </a:r>
            <a:r>
              <a:rPr lang="ru-RU" sz="2800" dirty="0" smtClean="0"/>
              <a:t>соображения.</a:t>
            </a:r>
            <a:endParaRPr lang="ru-RU" sz="28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46587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Разработка проекта комплексной системы защиты информации ООО «Синтек» 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704538" y="2473378"/>
            <a:ext cx="10658005" cy="4017364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/>
              <a:t>Пожарно-охранная сигнализация:  </a:t>
            </a:r>
            <a:endParaRPr lang="ru-RU" sz="2800" dirty="0"/>
          </a:p>
          <a:p>
            <a:pPr marL="0" indent="0">
              <a:buNone/>
            </a:pPr>
            <a:r>
              <a:rPr lang="ru-RU" sz="2800" dirty="0"/>
              <a:t>Для защиты от пожара обязательно должны быть установлены комплексные системы противопожарной защиты, включающие в себя приборы обнаружения, </a:t>
            </a:r>
            <a:r>
              <a:rPr lang="ru-RU" sz="2800" dirty="0" err="1"/>
              <a:t>оповещатели</a:t>
            </a:r>
            <a:r>
              <a:rPr lang="ru-RU" sz="2800" dirty="0"/>
              <a:t> о возникновении пожара, системы автоматического пожаротушения и </a:t>
            </a:r>
            <a:r>
              <a:rPr lang="ru-RU" sz="2800" dirty="0" err="1"/>
              <a:t>противодымной</a:t>
            </a:r>
            <a:r>
              <a:rPr lang="ru-RU" sz="2800" dirty="0"/>
              <a:t> защиты.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4495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46111" y="452718"/>
            <a:ext cx="9667122" cy="1915728"/>
          </a:xfrm>
        </p:spPr>
        <p:txBody>
          <a:bodyPr/>
          <a:lstStyle/>
          <a:p>
            <a:r>
              <a:rPr lang="ru-RU" sz="4000" dirty="0"/>
              <a:t>С</a:t>
            </a:r>
            <a:r>
              <a:rPr lang="ru-RU" sz="4000" dirty="0" smtClean="0"/>
              <a:t>редства </a:t>
            </a:r>
            <a:r>
              <a:rPr lang="ru-RU" sz="4000" dirty="0"/>
              <a:t>охранной сигнализации: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94676" y="1528997"/>
            <a:ext cx="11197652" cy="5081666"/>
          </a:xfrm>
        </p:spPr>
        <p:txBody>
          <a:bodyPr>
            <a:normAutofit/>
          </a:bodyPr>
          <a:lstStyle/>
          <a:p>
            <a:r>
              <a:rPr lang="ru-RU" sz="3200" dirty="0"/>
              <a:t>Для обнаружения несанкционированного проникновения на объект и формирования соответствующего оповещения необходимо установить средства охранной сигнализации:</a:t>
            </a:r>
          </a:p>
          <a:p>
            <a:endParaRPr lang="ru-RU" sz="3200" dirty="0"/>
          </a:p>
        </p:txBody>
      </p:sp>
      <p:pic>
        <p:nvPicPr>
          <p:cNvPr id="2050" name="Picture 2" descr="C:\Users\андрей\Desktop\Диплом\для пр\io_102_20_b2p_2_izveshchatel_okhrannyy_tochechnyy_magnitokontaktnyy_kabel_v_plastmassovom_rukave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982" y="3867462"/>
            <a:ext cx="1982519" cy="285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ндрей\Desktop\Диплом\для пр\do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37398" y="3867462"/>
            <a:ext cx="2949002" cy="285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андрей\Desktop\Диплом\для пр\t_8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30380" y="3867462"/>
            <a:ext cx="2439259" cy="285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андрей\Desktop\Диплом\для пр\granit24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8629" y="3867462"/>
            <a:ext cx="3519584" cy="285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0464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Система </a:t>
            </a:r>
            <a:r>
              <a:rPr lang="ru-RU" b="1" dirty="0"/>
              <a:t>видеонаблюдения: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34518" y="1424066"/>
            <a:ext cx="11092721" cy="51416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Для обеспечения непрерывного визуального контроля </a:t>
            </a:r>
            <a:r>
              <a:rPr lang="ru-RU" sz="2400" dirty="0"/>
              <a:t>над выбранной областью с целью современного реагирования на противоправные </a:t>
            </a:r>
            <a:r>
              <a:rPr lang="ru-RU" sz="2400" dirty="0" smtClean="0"/>
              <a:t>действия необходимо установить средства видеонаблюдения</a:t>
            </a:r>
          </a:p>
          <a:p>
            <a:pPr marL="0" indent="0">
              <a:buNone/>
            </a:pPr>
            <a:r>
              <a:rPr lang="ru-RU" sz="2400" dirty="0" smtClean="0"/>
              <a:t>Средства видеонаблюдения обладают широким спектром возможностей:</a:t>
            </a:r>
          </a:p>
          <a:p>
            <a:r>
              <a:rPr lang="ru-RU" sz="2400" dirty="0"/>
              <a:t>непрерывный контроль охраняемой территории в любое время суток;</a:t>
            </a:r>
          </a:p>
          <a:p>
            <a:r>
              <a:rPr lang="ru-RU" sz="2400" dirty="0"/>
              <a:t>детекция движения в контролируемых зонах;</a:t>
            </a:r>
          </a:p>
          <a:p>
            <a:r>
              <a:rPr lang="ru-RU" sz="2400" dirty="0"/>
              <a:t>накопление информации по событию;</a:t>
            </a:r>
          </a:p>
          <a:p>
            <a:r>
              <a:rPr lang="ru-RU" sz="2400" dirty="0"/>
              <a:t>автоматическое  распознавание и  сравнение регистрируемой информации с архивом и т.д.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0765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Технические средства защиты информации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3450" y="2038350"/>
            <a:ext cx="10668000" cy="2362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600" dirty="0" smtClean="0"/>
              <a:t>Для </a:t>
            </a:r>
            <a:r>
              <a:rPr lang="ru-RU" sz="2600" dirty="0"/>
              <a:t>обеспечения </a:t>
            </a:r>
            <a:r>
              <a:rPr lang="ru-RU" sz="2600" dirty="0" smtClean="0"/>
              <a:t>конфиденциальности информации, </a:t>
            </a:r>
            <a:r>
              <a:rPr lang="ru-RU" sz="2600" dirty="0"/>
              <a:t>защиты от </a:t>
            </a:r>
            <a:r>
              <a:rPr lang="ru-RU" sz="2600" dirty="0" smtClean="0"/>
              <a:t>прослушивания, </a:t>
            </a:r>
            <a:r>
              <a:rPr lang="ru-RU" sz="2600" dirty="0"/>
              <a:t>эффективного противодействия промышленному </a:t>
            </a:r>
            <a:r>
              <a:rPr lang="ru-RU" sz="2600" dirty="0" smtClean="0"/>
              <a:t>шпионажу, выявления и блокировки каналов утечки информации необходимо установить тонические средства защиты информации.</a:t>
            </a:r>
            <a:endParaRPr lang="ru-RU" sz="2600" dirty="0"/>
          </a:p>
        </p:txBody>
      </p:sp>
      <p:pic>
        <p:nvPicPr>
          <p:cNvPr id="4099" name="Picture 3" descr="C:\Users\андрей\Desktop\Диплом\для пр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4200" y="4146551"/>
            <a:ext cx="3549650" cy="2431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андрей\Desktop\Диплом\для пр\142779349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0550" y="4146551"/>
            <a:ext cx="2476500" cy="2431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андрей\Desktop\Диплом\для пр\KRONA-A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5119" y="3599172"/>
            <a:ext cx="3847731" cy="297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359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Программно-аппаратные средства защиты информации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2052918"/>
            <a:ext cx="10551659" cy="4478511"/>
          </a:xfrm>
        </p:spPr>
        <p:txBody>
          <a:bodyPr>
            <a:normAutofit fontScale="92500" lnSpcReduction="10000"/>
          </a:bodyPr>
          <a:lstStyle/>
          <a:p>
            <a:r>
              <a:rPr lang="ru-RU" sz="2600" dirty="0"/>
              <a:t>Для защиты рабочих станций и серверов на уровне данных, приложений, сети, операционной системы необходимо установить комплект Secret Net </a:t>
            </a:r>
            <a:r>
              <a:rPr lang="ru-RU" sz="2600" dirty="0" smtClean="0"/>
              <a:t>Studio.</a:t>
            </a:r>
          </a:p>
          <a:p>
            <a:pPr marL="0" indent="0">
              <a:buNone/>
            </a:pPr>
            <a:r>
              <a:rPr lang="ru-RU" sz="2600" dirty="0"/>
              <a:t>В комплект входит:</a:t>
            </a:r>
          </a:p>
          <a:p>
            <a:pPr lvl="0"/>
            <a:r>
              <a:rPr lang="ru-RU" sz="2600" dirty="0"/>
              <a:t>Защита от НСД;</a:t>
            </a:r>
          </a:p>
          <a:p>
            <a:pPr lvl="0"/>
            <a:r>
              <a:rPr lang="ru-RU" sz="2600" dirty="0"/>
              <a:t>контроль устройств;</a:t>
            </a:r>
          </a:p>
          <a:p>
            <a:pPr lvl="0"/>
            <a:r>
              <a:rPr lang="ru-RU" sz="2600" dirty="0"/>
              <a:t>защита диска;</a:t>
            </a:r>
          </a:p>
          <a:p>
            <a:pPr lvl="0"/>
            <a:r>
              <a:rPr lang="ru-RU" sz="2600" dirty="0"/>
              <a:t>межсетевой экран;</a:t>
            </a:r>
          </a:p>
          <a:p>
            <a:pPr lvl="0"/>
            <a:r>
              <a:rPr lang="ru-RU" sz="2600" dirty="0"/>
              <a:t>антивирус;</a:t>
            </a:r>
          </a:p>
          <a:p>
            <a:pPr lvl="0"/>
            <a:r>
              <a:rPr lang="ru-RU" sz="2600" dirty="0"/>
              <a:t>СОВ.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64919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2568" y="220490"/>
            <a:ext cx="9404723" cy="1400530"/>
          </a:xfrm>
        </p:spPr>
        <p:txBody>
          <a:bodyPr/>
          <a:lstStyle/>
          <a:p>
            <a:r>
              <a:rPr lang="ru-RU" sz="3200" dirty="0"/>
              <a:t>Для организации антивирусной защиты необходимо установить антивирус </a:t>
            </a:r>
            <a:r>
              <a:rPr lang="ru-RU" sz="3200" dirty="0" err="1"/>
              <a:t>Kaspersky</a:t>
            </a:r>
            <a:r>
              <a:rPr lang="ru-RU" sz="3200" dirty="0"/>
              <a:t> </a:t>
            </a:r>
            <a:r>
              <a:rPr lang="ru-RU" sz="3200" dirty="0" err="1"/>
              <a:t>Endpoint</a:t>
            </a:r>
            <a:r>
              <a:rPr lang="ru-RU" sz="3200" dirty="0"/>
              <a:t> </a:t>
            </a:r>
            <a:r>
              <a:rPr lang="ru-RU" sz="3200" dirty="0" err="1" smtClean="0"/>
              <a:t>Security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2171" y="1791661"/>
            <a:ext cx="11059885" cy="41954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Основные преимущества </a:t>
            </a:r>
            <a:r>
              <a:rPr lang="ru-RU" sz="2400" dirty="0" err="1"/>
              <a:t>Kaspersky</a:t>
            </a:r>
            <a:r>
              <a:rPr lang="ru-RU" sz="2400" dirty="0"/>
              <a:t> </a:t>
            </a:r>
            <a:r>
              <a:rPr lang="ru-RU" sz="2400" dirty="0" err="1"/>
              <a:t>Endpoint</a:t>
            </a:r>
            <a:r>
              <a:rPr lang="ru-RU" sz="2400" dirty="0"/>
              <a:t> </a:t>
            </a:r>
            <a:r>
              <a:rPr lang="ru-RU" sz="2400" dirty="0" err="1"/>
              <a:t>Security</a:t>
            </a:r>
            <a:r>
              <a:rPr lang="ru-RU" sz="2400" dirty="0"/>
              <a:t>:</a:t>
            </a:r>
          </a:p>
          <a:p>
            <a:pPr lvl="0"/>
            <a:r>
              <a:rPr lang="ru-RU" sz="2400" dirty="0"/>
              <a:t>Защита от новейших угроз, включая вирусы-шифровальщики;</a:t>
            </a:r>
          </a:p>
          <a:p>
            <a:pPr lvl="0"/>
            <a:r>
              <a:rPr lang="ru-RU" sz="2400" dirty="0"/>
              <a:t>усиленная защита всех узлов сети для снижения риска успешных атак;</a:t>
            </a:r>
          </a:p>
          <a:p>
            <a:pPr lvl="0"/>
            <a:r>
              <a:rPr lang="ru-RU" sz="2400" dirty="0"/>
              <a:t>повышение продуктивности сотрудников за счет гибких инструментов контроля;</a:t>
            </a:r>
          </a:p>
          <a:p>
            <a:pPr lvl="0"/>
            <a:r>
              <a:rPr lang="ru-RU" sz="2400" dirty="0"/>
              <a:t>защита серверов и рабочих станций без снижения их производительности;</a:t>
            </a:r>
          </a:p>
          <a:p>
            <a:pPr lvl="0"/>
            <a:r>
              <a:rPr lang="ru-RU" sz="2400" dirty="0"/>
              <a:t>защита различных платформ – </a:t>
            </a:r>
            <a:r>
              <a:rPr lang="ru-RU" sz="2400" dirty="0" err="1"/>
              <a:t>Windows</a:t>
            </a:r>
            <a:r>
              <a:rPr lang="ru-RU" sz="2400" dirty="0"/>
              <a:t>, </a:t>
            </a:r>
            <a:r>
              <a:rPr lang="ru-RU" sz="2400" dirty="0" err="1"/>
              <a:t>Mac</a:t>
            </a:r>
            <a:r>
              <a:rPr lang="ru-RU" sz="2400" dirty="0"/>
              <a:t>, </a:t>
            </a:r>
            <a:r>
              <a:rPr lang="ru-RU" sz="2400" dirty="0" err="1"/>
              <a:t>Linux</a:t>
            </a:r>
            <a:r>
              <a:rPr lang="ru-RU" sz="2400" dirty="0"/>
              <a:t>, </a:t>
            </a:r>
            <a:r>
              <a:rPr lang="ru-RU" sz="2400" dirty="0" err="1"/>
              <a:t>iOS</a:t>
            </a:r>
            <a:r>
              <a:rPr lang="ru-RU" sz="2400" dirty="0"/>
              <a:t> и </a:t>
            </a:r>
            <a:r>
              <a:rPr lang="ru-RU" sz="2400" dirty="0" err="1"/>
              <a:t>Android</a:t>
            </a:r>
            <a:r>
              <a:rPr lang="ru-RU" sz="2400" dirty="0"/>
              <a:t>;</a:t>
            </a:r>
          </a:p>
          <a:p>
            <a:pPr lvl="0"/>
            <a:r>
              <a:rPr lang="ru-RU" sz="2400" dirty="0"/>
              <a:t>простое управление всей системой безопасности из единой консоли;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97596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275771"/>
            <a:ext cx="9404723" cy="1770743"/>
          </a:xfrm>
        </p:spPr>
        <p:txBody>
          <a:bodyPr/>
          <a:lstStyle/>
          <a:p>
            <a:r>
              <a:rPr lang="ru-RU" sz="3600" b="1" dirty="0"/>
              <a:t>Оценка финансовых затрат на установку и эксплуатацию комплексной системы безопасности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371" y="2293256"/>
            <a:ext cx="11364685" cy="4325257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/>
              <a:t>Затраты на оборудование для комплексной защиты </a:t>
            </a:r>
            <a:r>
              <a:rPr lang="ru-RU" sz="2400" dirty="0" smtClean="0"/>
              <a:t>информации составляют: 842 027</a:t>
            </a:r>
            <a:r>
              <a:rPr lang="ru-RU" sz="2400" dirty="0"/>
              <a:t> </a:t>
            </a:r>
            <a:r>
              <a:rPr lang="ru-RU" sz="2400" dirty="0" smtClean="0"/>
              <a:t>рублей.</a:t>
            </a:r>
            <a:endParaRPr lang="ru-RU" sz="2400" dirty="0"/>
          </a:p>
          <a:p>
            <a:pPr marL="0" indent="0">
              <a:buNone/>
            </a:pPr>
            <a:r>
              <a:rPr lang="ru-RU" sz="2400" dirty="0"/>
              <a:t>Норма амортизации за один год 42101 </a:t>
            </a:r>
            <a:r>
              <a:rPr lang="ru-RU" sz="2400" dirty="0" smtClean="0"/>
              <a:t>рублей.</a:t>
            </a:r>
          </a:p>
          <a:p>
            <a:pPr marL="0" indent="0">
              <a:buNone/>
            </a:pPr>
            <a:r>
              <a:rPr lang="ru-RU" sz="2400" dirty="0"/>
              <a:t>Результаты расчётов затрат на оплату работы </a:t>
            </a:r>
            <a:r>
              <a:rPr lang="ru-RU" sz="2400" dirty="0" smtClean="0"/>
              <a:t>исполнителей:</a:t>
            </a:r>
            <a:endParaRPr lang="ru-RU" sz="2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86361370"/>
              </p:ext>
            </p:extLst>
          </p:nvPr>
        </p:nvGraphicFramePr>
        <p:xfrm>
          <a:off x="580571" y="4238172"/>
          <a:ext cx="11059886" cy="23197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41002"/>
                <a:gridCol w="5218884"/>
              </a:tblGrid>
              <a:tr h="44341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Должность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Месячный оклад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4361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Начальник отдела ИБ -1чел.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25000+30,6%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9481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Системный администратор - 2 чел.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18000 +30,2%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436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Электрик – 6 чел.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15000+30,2%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7418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457" y="624115"/>
            <a:ext cx="11393713" cy="61250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Затраты на потребляемую электроэнергию</a:t>
            </a:r>
          </a:p>
          <a:p>
            <a:pPr marL="0" indent="0">
              <a:buNone/>
            </a:pPr>
            <a:r>
              <a:rPr lang="ru-RU" sz="2400" dirty="0"/>
              <a:t>2,3х24х30=1656 в месяц</a:t>
            </a:r>
          </a:p>
          <a:p>
            <a:pPr marL="0" indent="0">
              <a:buNone/>
            </a:pPr>
            <a:r>
              <a:rPr lang="ru-RU" sz="2400" dirty="0"/>
              <a:t>1656х6,085=10076,7 руб.</a:t>
            </a:r>
          </a:p>
          <a:p>
            <a:pPr marL="0" indent="0">
              <a:buNone/>
            </a:pPr>
            <a:r>
              <a:rPr lang="ru-RU" sz="2400" dirty="0"/>
              <a:t>Затраты на этапе проектирования </a:t>
            </a:r>
            <a:r>
              <a:rPr lang="ru-RU" sz="2400" dirty="0" smtClean="0"/>
              <a:t>системы:</a:t>
            </a:r>
            <a:endParaRPr lang="ru-RU" sz="2400" dirty="0"/>
          </a:p>
          <a:p>
            <a:endParaRPr lang="ru-RU" sz="2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57223622"/>
              </p:ext>
            </p:extLst>
          </p:nvPr>
        </p:nvGraphicFramePr>
        <p:xfrm>
          <a:off x="356643" y="2783999"/>
          <a:ext cx="11153186" cy="36603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53142"/>
                <a:gridCol w="6682316"/>
                <a:gridCol w="3717728"/>
              </a:tblGrid>
              <a:tr h="6098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№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Статья расходов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Сумма руб.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101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1.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Прямые материальные затраты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842 027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101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2.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Затраты на электроэнергию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10 076,7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101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2.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Расходы на оплату труда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173 266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101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3.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Амортизация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42 101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101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3.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ИТОГО: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1 067 470,7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7932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 	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7658" y="1480458"/>
            <a:ext cx="10827656" cy="51090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/>
              <a:t>В работе рассмотрены вопросы организации комплексной системы защиты информации на предприятии. Затронуты наиболее важные аспекты научно-методологических основ, основные угрозы и каналы утечки информации, технология организации системы защиты информации.</a:t>
            </a:r>
          </a:p>
          <a:p>
            <a:pPr marL="0" indent="0">
              <a:buNone/>
            </a:pPr>
            <a:r>
              <a:rPr lang="ru-RU" sz="2800" dirty="0"/>
              <a:t>Разработаны и описаны мероприятия и методы защиты, восстановления данных на предприятии.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69212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1452</TotalTime>
  <Words>753</Words>
  <Application>Microsoft Office PowerPoint</Application>
  <PresentationFormat>Произвольный</PresentationFormat>
  <Paragraphs>112</Paragraphs>
  <Slides>17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Ион</vt:lpstr>
      <vt:lpstr>Тема проекта:  Разработка рекомендаций по созданию комплексной системы защиты информации на  ООО «Синтек» </vt:lpstr>
      <vt:lpstr>Введение</vt:lpstr>
      <vt:lpstr>Слайд 3</vt:lpstr>
      <vt:lpstr>Описание объекта защиты</vt:lpstr>
      <vt:lpstr>Объекты защиты ООО «Синтек»</vt:lpstr>
      <vt:lpstr>Слайд 6</vt:lpstr>
      <vt:lpstr>Посторонние лица, которые могут быть нарушителями:</vt:lpstr>
      <vt:lpstr>Можно выделить несколько основных мотивов нарушений: </vt:lpstr>
      <vt:lpstr>Разработка проекта комплексной системы защиты информации ООО «Синтек»  </vt:lpstr>
      <vt:lpstr>Средства охранной сигнализации: </vt:lpstr>
      <vt:lpstr>Система видеонаблюдения: </vt:lpstr>
      <vt:lpstr>Технические средства защиты информации </vt:lpstr>
      <vt:lpstr>Программно-аппаратные средства защиты информации  </vt:lpstr>
      <vt:lpstr>Для организации антивирусной защиты необходимо установить антивирус Kaspersky Endpoint Security.</vt:lpstr>
      <vt:lpstr>Оценка финансовых затрат на установку и эксплуатацию комплексной системы безопасности</vt:lpstr>
      <vt:lpstr>Слайд 16</vt:lpstr>
      <vt:lpstr>Заключение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Pavel</dc:creator>
  <cp:lastModifiedBy>admin</cp:lastModifiedBy>
  <cp:revision>37</cp:revision>
  <dcterms:created xsi:type="dcterms:W3CDTF">2017-11-23T12:09:58Z</dcterms:created>
  <dcterms:modified xsi:type="dcterms:W3CDTF">2018-06-14T05:21:58Z</dcterms:modified>
</cp:coreProperties>
</file>