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07" autoAdjust="0"/>
  </p:normalViewPr>
  <p:slideViewPr>
    <p:cSldViewPr>
      <p:cViewPr varScale="1">
        <p:scale>
          <a:sx n="81" d="100"/>
          <a:sy n="81" d="100"/>
        </p:scale>
        <p:origin x="-1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-265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31C7F-5199-4579-A071-2D659747D70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85EE2B-73E1-4513-BAF2-22AC308EA6F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C04B436-5249-4C25-A19D-289D67FE49DB}" type="datetimeFigureOut">
              <a:rPr lang="ru-RU" smtClean="0"/>
              <a:pPr/>
              <a:t>14.06.2018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36478B-92F3-4E26-94F8-614020E1FEB3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/>
              <a:t>Министерство образования, науки и молодежной политики Нижегородской области</a:t>
            </a:r>
            <a:endParaRPr lang="ru-RU" sz="1600" dirty="0" smtClean="0"/>
          </a:p>
          <a:p>
            <a:pPr algn="ctr"/>
            <a:r>
              <a:rPr lang="ru-RU" sz="1600" dirty="0" smtClean="0"/>
              <a:t>ГОСУДАРСТВЕННОЕ БЮДЖЕТНОЕ ПРОФЕССИОНАЛЬНОЕ ОБРАЗОВАТЕЛЬНОЕ УЧРЕЖДЕНИЕ «САРОВСКИЙ ПОЛИТЕХНИЧЕСКИЙ ТЕХНИКУМ ИМЕНИ ДВАЖДЫ ГЕРОЯ СОЦИАЛИСТИЧЕСКОГО ТРУДА БОРИСА ГЛЕБОВИЧА МУЗРУКОВА» </a:t>
            </a:r>
          </a:p>
          <a:p>
            <a:pPr algn="ctr"/>
            <a:r>
              <a:rPr lang="ru-RU" sz="1600" dirty="0" smtClean="0"/>
              <a:t>    </a:t>
            </a:r>
          </a:p>
          <a:p>
            <a:pPr algn="ctr"/>
            <a:r>
              <a:rPr lang="ru-RU" b="1" dirty="0" smtClean="0"/>
              <a:t>ДИПЛОМНЫЙ ПРОЕКТ</a:t>
            </a:r>
            <a:endParaRPr lang="ru-RU" dirty="0" smtClean="0"/>
          </a:p>
          <a:p>
            <a:pPr algn="ctr"/>
            <a:r>
              <a:rPr lang="ru-RU" b="1" dirty="0" smtClean="0"/>
              <a:t> </a:t>
            </a:r>
            <a:endParaRPr lang="ru-RU" dirty="0" smtClean="0"/>
          </a:p>
          <a:p>
            <a:pPr algn="ctr"/>
            <a:r>
              <a:rPr lang="ru-RU" sz="2400" b="1" i="1" dirty="0" smtClean="0"/>
              <a:t>Тема: </a:t>
            </a:r>
            <a:r>
              <a:rPr lang="ru-RU" sz="2400" b="1" dirty="0" smtClean="0"/>
              <a:t>Разработка рекомендаций по созданию комплексной системы защиты информации в УПФ РФ в городе Сарове.</a:t>
            </a:r>
          </a:p>
          <a:p>
            <a:r>
              <a:rPr lang="ru-RU" i="1" dirty="0" smtClean="0"/>
              <a:t> </a:t>
            </a:r>
            <a:endParaRPr lang="ru-RU" dirty="0" smtClean="0"/>
          </a:p>
          <a:p>
            <a:pPr algn="ctr"/>
            <a:r>
              <a:rPr lang="ru-RU" dirty="0" smtClean="0"/>
              <a:t>Разработала: студентка гр. ОИ 4-01</a:t>
            </a:r>
          </a:p>
          <a:p>
            <a:pPr algn="ctr"/>
            <a:r>
              <a:rPr lang="ru-RU" dirty="0" smtClean="0"/>
              <a:t>         </a:t>
            </a:r>
            <a:r>
              <a:rPr lang="ru-RU" dirty="0" smtClean="0"/>
              <a:t>Бескова </a:t>
            </a:r>
            <a:r>
              <a:rPr lang="ru-RU" dirty="0" smtClean="0"/>
              <a:t>К.В.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Под информационной безопасностью понимают защищенность информации и поддерживающей инфраструктуры от случайных или преднамеренных воздействий естественного или искусственного характера, которые могут нанести неприемлемый ущерб субъектам информационных отношений, в том числе владельцам и пользователям информации и поддерживающей инфраструктуры.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C:\Users\admin\Downloads\54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4214818"/>
            <a:ext cx="4163568" cy="2313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Целью дипломного проектирования я выбрала разработку рекомендаций по созданию комплексной системы защиты информации</a:t>
            </a:r>
            <a:r>
              <a:rPr lang="ru-RU" b="1" dirty="0" smtClean="0"/>
              <a:t> </a:t>
            </a:r>
            <a:r>
              <a:rPr lang="ru-RU" dirty="0" smtClean="0"/>
              <a:t>в Управлении Пенсионного фонда РФ  городе Сарове. </a:t>
            </a:r>
          </a:p>
          <a:p>
            <a:pPr algn="ctr"/>
            <a:endParaRPr lang="ru-RU" dirty="0"/>
          </a:p>
        </p:txBody>
      </p:sp>
      <p:pic>
        <p:nvPicPr>
          <p:cNvPr id="2050" name="Picture 2" descr="C:\Users\admin\Downloads\Banner_tlecom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500306"/>
            <a:ext cx="6500826" cy="41554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Организация «Государственное учреждение - Управление Пенсионного фонда Российской Федерации в г. Сарове Нижегородской области» зарегистрирована 11 декабря 2002 года по адресу 607185, Нижегородская область, г.Саров, улица Павлика Морозова, д.2. Компании был присвоен ОГРН 1025202203652 и выдан ИНН 5254021807. Основным видом деятельности является деятельность в области обязательного социального обеспечения. Компанию возглавляет Волков Илья Валерьевич. </a:t>
            </a:r>
          </a:p>
          <a:p>
            <a:pPr algn="ctr"/>
            <a:endParaRPr lang="ru-RU" dirty="0"/>
          </a:p>
        </p:txBody>
      </p:sp>
      <p:pic>
        <p:nvPicPr>
          <p:cNvPr id="3074" name="Picture 2" descr="C:\Users\admin\Downloads\15464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857760"/>
            <a:ext cx="2428892" cy="18216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 lnSpcReduction="10000"/>
          </a:bodyPr>
          <a:lstStyle/>
          <a:p>
            <a:pPr algn="l"/>
            <a:r>
              <a:rPr lang="ru-RU" dirty="0" smtClean="0"/>
              <a:t>Опыт применения систем защиты информации показывает, что эффективной может быть лишь комплексная система защиты информации (КСЗИ), сочетающая следующие меры:</a:t>
            </a:r>
          </a:p>
          <a:p>
            <a:pPr lvl="0" algn="l">
              <a:buFont typeface="Wingdings" pitchFamily="2" charset="2"/>
              <a:buChar char="v"/>
            </a:pPr>
            <a:r>
              <a:rPr lang="ru-RU" dirty="0" smtClean="0"/>
              <a:t> Законодательные. Использование законодательных актов, регламентирующих права и обязанности физических и юридических лиц, а также государства в области защиты информации.</a:t>
            </a:r>
          </a:p>
          <a:p>
            <a:pPr lvl="0" algn="l">
              <a:buFont typeface="Wingdings" pitchFamily="2" charset="2"/>
              <a:buChar char="v"/>
            </a:pPr>
            <a:r>
              <a:rPr lang="ru-RU" dirty="0" smtClean="0"/>
              <a:t>Физические. Создание физических препятствий для доступа посторонних лиц к охраняемой информации.</a:t>
            </a:r>
          </a:p>
          <a:p>
            <a:pPr lvl="0" algn="l">
              <a:buFont typeface="Wingdings" pitchFamily="2" charset="2"/>
              <a:buChar char="v"/>
            </a:pPr>
            <a:r>
              <a:rPr lang="ru-RU" dirty="0" smtClean="0"/>
              <a:t>Технические. Применение электронных и других устройств защиты информации.</a:t>
            </a:r>
          </a:p>
          <a:p>
            <a:pPr lvl="0" algn="l">
              <a:buFont typeface="Wingdings" pitchFamily="2" charset="2"/>
              <a:buChar char="v"/>
            </a:pPr>
            <a:r>
              <a:rPr lang="ru-RU" dirty="0" smtClean="0"/>
              <a:t>Программные. Применение программных средств разграничения доступа.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dirty="0" smtClean="0"/>
              <a:t>Разработка практических рекомендаций по проведению мероприятий, направленных на достижение требуемого уровня безопасности, возможна лишь после всестороннего изучения объекта защиты. Кроме того, необходимо рассмотреть месторасположение организации (в частности определить прилегающие к территории здания, проходящие рядом с территорией дороги, учесть места наибольшего скопления людей и места стоянки автотранспортных средств).</a:t>
            </a:r>
          </a:p>
          <a:p>
            <a:pPr algn="l"/>
            <a:r>
              <a:rPr lang="ru-RU" dirty="0" smtClean="0"/>
              <a:t>Рассматривая общий план местности можно предположить, что наиболее опасными, с точки зрения установки аппаратуры перехвата информации, </a:t>
            </a:r>
          </a:p>
          <a:p>
            <a:pPr algn="l"/>
            <a:r>
              <a:rPr lang="ru-RU" dirty="0" smtClean="0"/>
              <a:t>вне территории КЗ, будут являться:</a:t>
            </a:r>
          </a:p>
          <a:p>
            <a:pPr algn="l"/>
            <a:r>
              <a:rPr lang="ru-RU" dirty="0" smtClean="0"/>
              <a:t>1) дорога – 190 м;</a:t>
            </a:r>
          </a:p>
          <a:p>
            <a:pPr algn="l"/>
            <a:r>
              <a:rPr lang="ru-RU" dirty="0" smtClean="0"/>
              <a:t>2) стоянка супермаркета «Апельсин» – 190 м;</a:t>
            </a:r>
          </a:p>
          <a:p>
            <a:pPr algn="l"/>
            <a:r>
              <a:rPr lang="ru-RU" dirty="0" smtClean="0"/>
              <a:t>3) супермаркет «Апельсин» – 310 м;</a:t>
            </a:r>
          </a:p>
          <a:p>
            <a:pPr algn="l"/>
            <a:r>
              <a:rPr lang="ru-RU" dirty="0" smtClean="0"/>
              <a:t>4) здания детского сада  – 310 м и 450м.</a:t>
            </a:r>
          </a:p>
          <a:p>
            <a:pPr algn="l"/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b="1" dirty="0" smtClean="0"/>
              <a:t>Защите подлежат:</a:t>
            </a:r>
            <a:endParaRPr lang="ru-RU" dirty="0" smtClean="0"/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линии электроснабжения, сигнализации;</a:t>
            </a:r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система отопления;</a:t>
            </a:r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 телефонные линии;</a:t>
            </a:r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 цепи питания компьютеров.</a:t>
            </a:r>
          </a:p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Для защиты перечисленных систем следует:</a:t>
            </a:r>
            <a:endParaRPr lang="ru-RU" dirty="0" smtClean="0"/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экранировать линии электроснабжения, пожарной и охранной сигнализации;</a:t>
            </a:r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с некоторой периодичностью проводить проверку помещения на закладные устройства. Периодичность и виды проверок помещений с целью выявления в них закладных устройств </a:t>
            </a:r>
          </a:p>
          <a:p>
            <a:pPr algn="l"/>
            <a:r>
              <a:rPr lang="ru-RU" dirty="0" smtClean="0"/>
              <a:t>зависят от степени важности помещений и порядка допуска в них посторонних лиц;</a:t>
            </a:r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установить генераторы виброакустического шума на окна;</a:t>
            </a:r>
          </a:p>
          <a:p>
            <a:pPr lvl="0" algn="l">
              <a:buFont typeface="Wingdings" pitchFamily="2" charset="2"/>
              <a:buChar char="Ø"/>
            </a:pPr>
            <a:r>
              <a:rPr lang="ru-RU" dirty="0" smtClean="0"/>
              <a:t>включать генераторы шума при ведении переговоров.</a:t>
            </a:r>
          </a:p>
          <a:p>
            <a:pPr algn="l"/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/>
          </a:bodyPr>
          <a:lstStyle/>
          <a:p>
            <a:pPr algn="l"/>
            <a:endParaRPr lang="ru-RU" dirty="0" smtClean="0"/>
          </a:p>
          <a:p>
            <a:pPr algn="ctr"/>
            <a:r>
              <a:rPr lang="ru-RU" dirty="0" smtClean="0"/>
              <a:t>План здания.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071538" y="2071678"/>
            <a:ext cx="7281870" cy="378621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785794"/>
            <a:ext cx="8396318" cy="578647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В результате проведения организационных и организационно-технических мероприятий, направленных на защиту конфиденциальной информации от несанкционированного доступа в исходное помещение были внесены изменения и произведено переоборудование по требованиям безопасности информации. </a:t>
            </a:r>
          </a:p>
          <a:p>
            <a:pPr algn="ctr"/>
            <a:r>
              <a:rPr lang="ru-RU" dirty="0" smtClean="0"/>
              <a:t>В результате выполнения вышеперечисленных действий, спроектирован защищённый объект информатизации, удовлетворяющий техническому заданию.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42852"/>
            <a:ext cx="8396318" cy="642942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План расположения средств КСЗИ.</a:t>
            </a:r>
          </a:p>
          <a:p>
            <a:pPr algn="l"/>
            <a:r>
              <a:rPr lang="ru-RU" dirty="0" smtClean="0"/>
              <a:t> </a:t>
            </a:r>
          </a:p>
          <a:p>
            <a:pPr algn="l"/>
            <a:endParaRPr lang="ru-RU" dirty="0" smtClean="0"/>
          </a:p>
          <a:p>
            <a:pPr algn="l"/>
            <a:endParaRPr lang="ru-RU" dirty="0" smtClean="0"/>
          </a:p>
          <a:p>
            <a:pPr algn="l"/>
            <a:endParaRPr lang="ru-RU" dirty="0" smtClean="0"/>
          </a:p>
          <a:p>
            <a:pPr algn="l"/>
            <a:endParaRPr lang="ru-RU" dirty="0" smtClean="0"/>
          </a:p>
          <a:p>
            <a:pPr algn="l"/>
            <a:r>
              <a:rPr lang="ru-RU" dirty="0" smtClean="0"/>
              <a:t> </a:t>
            </a:r>
          </a:p>
          <a:p>
            <a:pPr lvl="0" algn="l"/>
            <a:endParaRPr lang="ru-RU" dirty="0" smtClean="0"/>
          </a:p>
          <a:p>
            <a:pPr lvl="0" algn="l"/>
            <a:r>
              <a:rPr lang="ru-RU" dirty="0" smtClean="0"/>
              <a:t>(</a:t>
            </a:r>
            <a:r>
              <a:rPr lang="ru-RU" sz="1800" dirty="0" smtClean="0"/>
              <a:t>чёрный) Извещатель пассивный оптико-электронный объёмный Фотон-9;</a:t>
            </a:r>
          </a:p>
          <a:p>
            <a:pPr lvl="0" algn="l"/>
            <a:r>
              <a:rPr lang="ru-RU" sz="1800" dirty="0" smtClean="0"/>
              <a:t>(белый) Извещатель акустический Стекло-3;</a:t>
            </a:r>
          </a:p>
          <a:p>
            <a:pPr lvl="0" algn="l"/>
            <a:r>
              <a:rPr lang="ru-RU" sz="1800" dirty="0" smtClean="0"/>
              <a:t>(красный) Тревожная кнопка Астра-321;</a:t>
            </a:r>
          </a:p>
          <a:p>
            <a:pPr lvl="0" algn="l"/>
            <a:r>
              <a:rPr lang="ru-RU" sz="1800" dirty="0" smtClean="0"/>
              <a:t>(оранжевый) Генератор шума ГШ-К-1000М;</a:t>
            </a:r>
          </a:p>
          <a:p>
            <a:pPr lvl="0" algn="l"/>
            <a:r>
              <a:rPr lang="ru-RU" sz="1800" dirty="0" smtClean="0"/>
              <a:t>(жёлтый) Виброакустический генератор Соната АВ 1М;</a:t>
            </a:r>
          </a:p>
          <a:p>
            <a:pPr lvl="0" algn="l"/>
            <a:r>
              <a:rPr lang="ru-RU" sz="1800" dirty="0" smtClean="0"/>
              <a:t>(зелёный) Фильтр питания «ФСП-1Ф-7А»;</a:t>
            </a:r>
          </a:p>
          <a:p>
            <a:pPr lvl="0" algn="l"/>
            <a:r>
              <a:rPr lang="ru-RU" sz="1800" dirty="0" smtClean="0"/>
              <a:t>(голубой) Оповещатель световой Молния;</a:t>
            </a:r>
          </a:p>
          <a:p>
            <a:pPr lvl="0" algn="l"/>
            <a:r>
              <a:rPr lang="ru-RU" sz="1800" dirty="0" smtClean="0"/>
              <a:t>(синий) Оповещатель речевой, звуковой Флейта.</a:t>
            </a:r>
          </a:p>
          <a:p>
            <a:pPr algn="l"/>
            <a:r>
              <a:rPr lang="ru-RU" sz="1800" dirty="0" smtClean="0"/>
              <a:t> 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857224" y="1285860"/>
            <a:ext cx="6210300" cy="23583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42852"/>
            <a:ext cx="8396318" cy="6429420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i="1" dirty="0" smtClean="0"/>
              <a:t> </a:t>
            </a:r>
            <a:endParaRPr lang="ru-RU" dirty="0" smtClean="0"/>
          </a:p>
          <a:p>
            <a:pPr algn="l"/>
            <a:r>
              <a:rPr lang="ru-RU" sz="3300" dirty="0" smtClean="0"/>
              <a:t>В процессе выполнения дипломного проекта были разработаны рекомендации по созданию комплексной системы защиты информации в </a:t>
            </a:r>
            <a:r>
              <a:rPr lang="ru-RU" sz="3300" dirty="0" smtClean="0"/>
              <a:t>УПФ </a:t>
            </a:r>
            <a:r>
              <a:rPr lang="ru-RU" sz="3300" dirty="0" smtClean="0"/>
              <a:t>РФ, так как для достижения удачных решений по защите информации необходимо сочетание правовых, организационных и технических мер. Это сочетание определяется конфиденциальностью защищаемой информации, характером опасности и наличием средств защиты. В общем случае технические меры безопасности составляют незначительную часть от общих мер защиты (правовых и организационных). </a:t>
            </a:r>
          </a:p>
          <a:p>
            <a:pPr algn="l"/>
            <a:endParaRPr lang="ru-RU" dirty="0" smtClean="0"/>
          </a:p>
          <a:p>
            <a:pPr algn="l"/>
            <a:endParaRPr lang="ru-RU" dirty="0" smtClean="0"/>
          </a:p>
          <a:p>
            <a:pPr algn="l"/>
            <a:endParaRPr lang="ru-RU" dirty="0" smtClean="0"/>
          </a:p>
          <a:p>
            <a:pPr algn="l"/>
            <a:r>
              <a:rPr lang="ru-RU" dirty="0" smtClean="0"/>
              <a:t> </a:t>
            </a:r>
          </a:p>
          <a:p>
            <a:pPr lvl="0" algn="l"/>
            <a:endParaRPr lang="ru-RU" dirty="0" smtClean="0"/>
          </a:p>
          <a:p>
            <a:pPr lvl="0" algn="l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23554" name="Picture 2" descr="C:\Users\admin\Downloads\05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4643446"/>
            <a:ext cx="5429288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</TotalTime>
  <Words>416</Words>
  <Application>Microsoft Office PowerPoint</Application>
  <PresentationFormat>Экран (4:3)</PresentationFormat>
  <Paragraphs>72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8</cp:revision>
  <dcterms:created xsi:type="dcterms:W3CDTF">2018-06-09T05:23:10Z</dcterms:created>
  <dcterms:modified xsi:type="dcterms:W3CDTF">2018-06-14T07:06:17Z</dcterms:modified>
</cp:coreProperties>
</file>