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6" r:id="rId2"/>
    <p:sldId id="263" r:id="rId3"/>
    <p:sldId id="264" r:id="rId4"/>
    <p:sldId id="265" r:id="rId5"/>
    <p:sldId id="270" r:id="rId6"/>
    <p:sldId id="267" r:id="rId7"/>
    <p:sldId id="271" r:id="rId8"/>
    <p:sldId id="268" r:id="rId9"/>
    <p:sldId id="261" r:id="rId10"/>
    <p:sldId id="277" r:id="rId11"/>
    <p:sldId id="278" r:id="rId12"/>
    <p:sldId id="26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E4BA"/>
    <a:srgbClr val="4D4D4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0" d="100"/>
          <a:sy n="70" d="100"/>
        </p:scale>
        <p:origin x="-31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CFA75D-FB56-4B30-A702-63D76119B2F3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FA3418-7C94-4CEF-AE07-F90EB513353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FA3418-7C94-4CEF-AE07-F90EB513353D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FA3418-7C94-4CEF-AE07-F90EB513353D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FA3418-7C94-4CEF-AE07-F90EB513353D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FA3418-7C94-4CEF-AE07-F90EB513353D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FA3418-7C94-4CEF-AE07-F90EB513353D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FA3418-7C94-4CEF-AE07-F90EB513353D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6268B-60D8-4465-8733-EE1F7BC25E2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B3632-0DD3-4752-B4AA-BEF084DC02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6268B-60D8-4465-8733-EE1F7BC25E2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B3632-0DD3-4752-B4AA-BEF084DC02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6268B-60D8-4465-8733-EE1F7BC25E2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B3632-0DD3-4752-B4AA-BEF084DC02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6268B-60D8-4465-8733-EE1F7BC25E2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B3632-0DD3-4752-B4AA-BEF084DC02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6268B-60D8-4465-8733-EE1F7BC25E2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B3632-0DD3-4752-B4AA-BEF084DC02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6268B-60D8-4465-8733-EE1F7BC25E2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B3632-0DD3-4752-B4AA-BEF084DC02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6268B-60D8-4465-8733-EE1F7BC25E2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B3632-0DD3-4752-B4AA-BEF084DC02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6268B-60D8-4465-8733-EE1F7BC25E2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B3632-0DD3-4752-B4AA-BEF084DC02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6268B-60D8-4465-8733-EE1F7BC25E2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B3632-0DD3-4752-B4AA-BEF084DC02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6268B-60D8-4465-8733-EE1F7BC25E2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B3632-0DD3-4752-B4AA-BEF084DC02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6268B-60D8-4465-8733-EE1F7BC25E2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B3632-0DD3-4752-B4AA-BEF084DC02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6268B-60D8-4465-8733-EE1F7BC25E2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B3632-0DD3-4752-B4AA-BEF084DC02C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0561" y="832513"/>
            <a:ext cx="5568287" cy="3046988"/>
          </a:xfrm>
          <a:prstGeom prst="rect">
            <a:avLst/>
          </a:prstGeom>
          <a:effectLst/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wrap="square" lIns="91440" tIns="45720" rIns="91440" bIns="45720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57150">
              <a:bevelT w="82550" h="114300" prst="slope"/>
            </a:sp3d>
          </a:bodyPr>
          <a:lstStyle/>
          <a:p>
            <a:pPr algn="ctr"/>
            <a:r>
              <a:rPr lang="ru-RU" sz="9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ancoDi" pitchFamily="82" charset="0"/>
              </a:rPr>
              <a:t>ЛИНИИ</a:t>
            </a:r>
          </a:p>
          <a:p>
            <a:pPr algn="ctr"/>
            <a:r>
              <a:rPr lang="ru-RU" sz="9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ancoDi" pitchFamily="82" charset="0"/>
              </a:rPr>
              <a:t>ЧЕРТЕЖА</a:t>
            </a:r>
            <a:endParaRPr lang="ru-RU" sz="9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blipFill>
                <a:blip r:embed="rId3"/>
                <a:tile tx="0" ty="0" sx="100000" sy="100000" flip="none" algn="tl"/>
              </a:blip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ancoDi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ал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33258" y="96113"/>
            <a:ext cx="4404960" cy="330043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62545" y="1971304"/>
            <a:ext cx="1163782" cy="3598223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27512" y="2810492"/>
            <a:ext cx="1235033" cy="1832761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826327" y="2810491"/>
            <a:ext cx="2790702" cy="1832761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27512" y="3190503"/>
            <a:ext cx="748146" cy="1072740"/>
          </a:xfrm>
          <a:prstGeom prst="rect">
            <a:avLst/>
          </a:prstGeom>
          <a:noFill/>
          <a:ln w="254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V="1">
            <a:off x="225631" y="3752603"/>
            <a:ext cx="5727494" cy="35626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-430691" y="5497481"/>
            <a:ext cx="1710047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5400000">
            <a:off x="4761211" y="5497480"/>
            <a:ext cx="1710047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>
            <a:off x="423538" y="6175171"/>
            <a:ext cx="5191904" cy="1588"/>
          </a:xfrm>
          <a:prstGeom prst="line">
            <a:avLst/>
          </a:prstGeom>
          <a:ln w="2540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27512" y="1020922"/>
            <a:ext cx="4765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Сплошная толстая основная</a:t>
            </a:r>
            <a:endParaRPr lang="ru-RU" sz="2800" i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rot="5400000">
            <a:off x="869055" y="1850746"/>
            <a:ext cx="1266349" cy="65314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16200000" flipH="1">
            <a:off x="1728036" y="1644908"/>
            <a:ext cx="427159" cy="22563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1828800" y="1544145"/>
            <a:ext cx="2695699" cy="126634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2826327" y="5653540"/>
            <a:ext cx="593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80</a:t>
            </a:r>
            <a:endParaRPr lang="ru-RU" sz="2800" i="1" dirty="0"/>
          </a:p>
        </p:txBody>
      </p:sp>
      <p:sp>
        <p:nvSpPr>
          <p:cNvPr id="55" name="Полилиния 54"/>
          <p:cNvSpPr/>
          <p:nvPr/>
        </p:nvSpPr>
        <p:spPr>
          <a:xfrm>
            <a:off x="3528951" y="2810492"/>
            <a:ext cx="286986" cy="1834346"/>
          </a:xfrm>
          <a:custGeom>
            <a:avLst/>
            <a:gdLst>
              <a:gd name="connsiteX0" fmla="*/ 188026 w 286986"/>
              <a:gd name="connsiteY0" fmla="*/ 0 h 1886198"/>
              <a:gd name="connsiteX1" fmla="*/ 9896 w 286986"/>
              <a:gd name="connsiteY1" fmla="*/ 593767 h 1886198"/>
              <a:gd name="connsiteX2" fmla="*/ 247402 w 286986"/>
              <a:gd name="connsiteY2" fmla="*/ 1401289 h 1886198"/>
              <a:gd name="connsiteX3" fmla="*/ 247402 w 286986"/>
              <a:gd name="connsiteY3" fmla="*/ 1816925 h 1886198"/>
              <a:gd name="connsiteX4" fmla="*/ 235527 w 286986"/>
              <a:gd name="connsiteY4" fmla="*/ 1816925 h 1886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986" h="1886198">
                <a:moveTo>
                  <a:pt x="188026" y="0"/>
                </a:moveTo>
                <a:cubicBezTo>
                  <a:pt x="94013" y="180109"/>
                  <a:pt x="0" y="360219"/>
                  <a:pt x="9896" y="593767"/>
                </a:cubicBezTo>
                <a:cubicBezTo>
                  <a:pt x="19792" y="827315"/>
                  <a:pt x="207818" y="1197429"/>
                  <a:pt x="247402" y="1401289"/>
                </a:cubicBezTo>
                <a:cubicBezTo>
                  <a:pt x="286986" y="1605149"/>
                  <a:pt x="249381" y="1747652"/>
                  <a:pt x="247402" y="1816925"/>
                </a:cubicBezTo>
                <a:cubicBezTo>
                  <a:pt x="245423" y="1886198"/>
                  <a:pt x="240475" y="1851561"/>
                  <a:pt x="235527" y="1816925"/>
                </a:cubicBezTo>
              </a:path>
            </a:pathLst>
          </a:cu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Полилиния 55"/>
          <p:cNvSpPr/>
          <p:nvPr/>
        </p:nvSpPr>
        <p:spPr>
          <a:xfrm>
            <a:off x="3739737" y="2810492"/>
            <a:ext cx="286986" cy="1834346"/>
          </a:xfrm>
          <a:custGeom>
            <a:avLst/>
            <a:gdLst>
              <a:gd name="connsiteX0" fmla="*/ 188026 w 286986"/>
              <a:gd name="connsiteY0" fmla="*/ 0 h 1886198"/>
              <a:gd name="connsiteX1" fmla="*/ 9896 w 286986"/>
              <a:gd name="connsiteY1" fmla="*/ 593767 h 1886198"/>
              <a:gd name="connsiteX2" fmla="*/ 247402 w 286986"/>
              <a:gd name="connsiteY2" fmla="*/ 1401289 h 1886198"/>
              <a:gd name="connsiteX3" fmla="*/ 247402 w 286986"/>
              <a:gd name="connsiteY3" fmla="*/ 1816925 h 1886198"/>
              <a:gd name="connsiteX4" fmla="*/ 235527 w 286986"/>
              <a:gd name="connsiteY4" fmla="*/ 1816925 h 1886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986" h="1886198">
                <a:moveTo>
                  <a:pt x="188026" y="0"/>
                </a:moveTo>
                <a:cubicBezTo>
                  <a:pt x="94013" y="180109"/>
                  <a:pt x="0" y="360219"/>
                  <a:pt x="9896" y="593767"/>
                </a:cubicBezTo>
                <a:cubicBezTo>
                  <a:pt x="19792" y="827315"/>
                  <a:pt x="207818" y="1197429"/>
                  <a:pt x="247402" y="1401289"/>
                </a:cubicBezTo>
                <a:cubicBezTo>
                  <a:pt x="286986" y="1605149"/>
                  <a:pt x="249381" y="1747652"/>
                  <a:pt x="247402" y="1816925"/>
                </a:cubicBezTo>
                <a:cubicBezTo>
                  <a:pt x="245423" y="1886198"/>
                  <a:pt x="240475" y="1851561"/>
                  <a:pt x="235527" y="1816925"/>
                </a:cubicBezTo>
              </a:path>
            </a:pathLst>
          </a:cu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8" name="Прямая соединительная линия 57"/>
          <p:cNvCxnSpPr/>
          <p:nvPr/>
        </p:nvCxnSpPr>
        <p:spPr>
          <a:xfrm>
            <a:off x="3748644" y="2648197"/>
            <a:ext cx="134586" cy="1588"/>
          </a:xfrm>
          <a:prstGeom prst="line">
            <a:avLst/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3815937" y="4643250"/>
            <a:ext cx="152400" cy="1588"/>
          </a:xfrm>
          <a:prstGeom prst="line">
            <a:avLst/>
          </a:prstGeom>
          <a:ln w="63500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>
            <a:off x="3748644" y="2808903"/>
            <a:ext cx="152400" cy="1588"/>
          </a:xfrm>
          <a:prstGeom prst="line">
            <a:avLst/>
          </a:prstGeom>
          <a:ln w="63500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Прямоугольная выноска 80"/>
          <p:cNvSpPr/>
          <p:nvPr/>
        </p:nvSpPr>
        <p:spPr>
          <a:xfrm>
            <a:off x="5786651" y="3752603"/>
            <a:ext cx="3357348" cy="2600695"/>
          </a:xfrm>
          <a:prstGeom prst="wedgeRectCallout">
            <a:avLst>
              <a:gd name="adj1" fmla="val -123395"/>
              <a:gd name="adj2" fmla="val -137956"/>
            </a:avLst>
          </a:prstGeom>
          <a:blipFill>
            <a:blip r:embed="rId5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 smtClean="0">
                <a:solidFill>
                  <a:schemeClr val="tx1"/>
                </a:solidFill>
              </a:rPr>
              <a:t>Видимые контуры</a:t>
            </a:r>
          </a:p>
          <a:p>
            <a:r>
              <a:rPr lang="ru-RU" sz="2800" dirty="0" smtClean="0">
                <a:solidFill>
                  <a:schemeClr val="tx1"/>
                </a:solidFill>
              </a:rPr>
              <a:t>предметов, деталей.</a:t>
            </a:r>
          </a:p>
          <a:p>
            <a:r>
              <a:rPr lang="ru-RU" sz="2800" dirty="0" smtClean="0">
                <a:solidFill>
                  <a:schemeClr val="tx1"/>
                </a:solidFill>
              </a:rPr>
              <a:t>Толщина  </a:t>
            </a:r>
            <a:r>
              <a:rPr lang="en-US" sz="2800" dirty="0" smtClean="0">
                <a:solidFill>
                  <a:schemeClr val="tx1"/>
                </a:solidFill>
              </a:rPr>
              <a:t>(S) </a:t>
            </a:r>
            <a:r>
              <a:rPr lang="ru-RU" sz="2800" dirty="0" smtClean="0">
                <a:solidFill>
                  <a:schemeClr val="tx1"/>
                </a:solidFill>
              </a:rPr>
              <a:t>от 0,5 до 1,4 мм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82" name="Скругленный прямоугольник 81"/>
          <p:cNvSpPr/>
          <p:nvPr/>
        </p:nvSpPr>
        <p:spPr>
          <a:xfrm>
            <a:off x="232012" y="177421"/>
            <a:ext cx="5213444" cy="723331"/>
          </a:xfrm>
          <a:prstGeom prst="round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0"/>
            <a:tileRect/>
          </a:gradFill>
          <a:ln w="38100">
            <a:solidFill>
              <a:srgbClr val="FF0000"/>
            </a:solidFill>
          </a:ln>
          <a:effectLst>
            <a:outerShdw blurRad="50800" dist="101600" dir="18600000" algn="ctr" rotWithShape="0">
              <a:schemeClr val="tx1">
                <a:lumMod val="50000"/>
                <a:lumOff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Century" pitchFamily="18" charset="0"/>
                <a:ea typeface="Batang" pitchFamily="18" charset="-127"/>
                <a:cs typeface="Arial" pitchFamily="34" charset="0"/>
              </a:rPr>
              <a:t>ЛИНИИ  ЧЕРТЕЖА</a:t>
            </a:r>
            <a:endParaRPr lang="ru-RU" sz="3600" b="1" dirty="0">
              <a:solidFill>
                <a:schemeClr val="tx1"/>
              </a:solidFill>
              <a:latin typeface="Century" pitchFamily="18" charset="0"/>
              <a:ea typeface="Batang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6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6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8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ал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33258" y="96113"/>
            <a:ext cx="4404960" cy="330043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62545" y="1971304"/>
            <a:ext cx="1163782" cy="3598223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27512" y="2810492"/>
            <a:ext cx="1235033" cy="1832761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826327" y="2810491"/>
            <a:ext cx="2790702" cy="1832761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27512" y="3190503"/>
            <a:ext cx="748146" cy="1072740"/>
          </a:xfrm>
          <a:prstGeom prst="rect">
            <a:avLst/>
          </a:prstGeom>
          <a:noFill/>
          <a:ln w="254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V="1">
            <a:off x="225631" y="3752603"/>
            <a:ext cx="5727494" cy="35626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-430691" y="5497481"/>
            <a:ext cx="1710047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5400000">
            <a:off x="4761211" y="5497480"/>
            <a:ext cx="1710047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>
            <a:off x="423538" y="6175171"/>
            <a:ext cx="5191904" cy="1588"/>
          </a:xfrm>
          <a:prstGeom prst="line">
            <a:avLst/>
          </a:prstGeom>
          <a:ln w="2540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2826327" y="5653540"/>
            <a:ext cx="593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80</a:t>
            </a:r>
            <a:endParaRPr lang="ru-RU" sz="2800" i="1" dirty="0"/>
          </a:p>
        </p:txBody>
      </p:sp>
      <p:sp>
        <p:nvSpPr>
          <p:cNvPr id="41" name="TextBox 40"/>
          <p:cNvSpPr txBox="1"/>
          <p:nvPr/>
        </p:nvSpPr>
        <p:spPr>
          <a:xfrm>
            <a:off x="225631" y="950740"/>
            <a:ext cx="26540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/>
              <a:t>Штриховая</a:t>
            </a:r>
            <a:endParaRPr lang="ru-RU" sz="3200" i="1" dirty="0"/>
          </a:p>
        </p:txBody>
      </p:sp>
      <p:cxnSp>
        <p:nvCxnSpPr>
          <p:cNvPr id="42" name="Прямая со стрелкой 41"/>
          <p:cNvCxnSpPr/>
          <p:nvPr/>
        </p:nvCxnSpPr>
        <p:spPr>
          <a:xfrm rot="16200000" flipH="1">
            <a:off x="60915" y="2218264"/>
            <a:ext cx="1716543" cy="227936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rot="5400000">
            <a:off x="-678131" y="2780691"/>
            <a:ext cx="2790078" cy="176616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Полилиния 54"/>
          <p:cNvSpPr/>
          <p:nvPr/>
        </p:nvSpPr>
        <p:spPr>
          <a:xfrm>
            <a:off x="3528951" y="2810492"/>
            <a:ext cx="286986" cy="1834346"/>
          </a:xfrm>
          <a:custGeom>
            <a:avLst/>
            <a:gdLst>
              <a:gd name="connsiteX0" fmla="*/ 188026 w 286986"/>
              <a:gd name="connsiteY0" fmla="*/ 0 h 1886198"/>
              <a:gd name="connsiteX1" fmla="*/ 9896 w 286986"/>
              <a:gd name="connsiteY1" fmla="*/ 593767 h 1886198"/>
              <a:gd name="connsiteX2" fmla="*/ 247402 w 286986"/>
              <a:gd name="connsiteY2" fmla="*/ 1401289 h 1886198"/>
              <a:gd name="connsiteX3" fmla="*/ 247402 w 286986"/>
              <a:gd name="connsiteY3" fmla="*/ 1816925 h 1886198"/>
              <a:gd name="connsiteX4" fmla="*/ 235527 w 286986"/>
              <a:gd name="connsiteY4" fmla="*/ 1816925 h 1886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986" h="1886198">
                <a:moveTo>
                  <a:pt x="188026" y="0"/>
                </a:moveTo>
                <a:cubicBezTo>
                  <a:pt x="94013" y="180109"/>
                  <a:pt x="0" y="360219"/>
                  <a:pt x="9896" y="593767"/>
                </a:cubicBezTo>
                <a:cubicBezTo>
                  <a:pt x="19792" y="827315"/>
                  <a:pt x="207818" y="1197429"/>
                  <a:pt x="247402" y="1401289"/>
                </a:cubicBezTo>
                <a:cubicBezTo>
                  <a:pt x="286986" y="1605149"/>
                  <a:pt x="249381" y="1747652"/>
                  <a:pt x="247402" y="1816925"/>
                </a:cubicBezTo>
                <a:cubicBezTo>
                  <a:pt x="245423" y="1886198"/>
                  <a:pt x="240475" y="1851561"/>
                  <a:pt x="235527" y="1816925"/>
                </a:cubicBezTo>
              </a:path>
            </a:pathLst>
          </a:cu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Полилиния 55"/>
          <p:cNvSpPr/>
          <p:nvPr/>
        </p:nvSpPr>
        <p:spPr>
          <a:xfrm>
            <a:off x="3739737" y="2810492"/>
            <a:ext cx="286986" cy="1834346"/>
          </a:xfrm>
          <a:custGeom>
            <a:avLst/>
            <a:gdLst>
              <a:gd name="connsiteX0" fmla="*/ 188026 w 286986"/>
              <a:gd name="connsiteY0" fmla="*/ 0 h 1886198"/>
              <a:gd name="connsiteX1" fmla="*/ 9896 w 286986"/>
              <a:gd name="connsiteY1" fmla="*/ 593767 h 1886198"/>
              <a:gd name="connsiteX2" fmla="*/ 247402 w 286986"/>
              <a:gd name="connsiteY2" fmla="*/ 1401289 h 1886198"/>
              <a:gd name="connsiteX3" fmla="*/ 247402 w 286986"/>
              <a:gd name="connsiteY3" fmla="*/ 1816925 h 1886198"/>
              <a:gd name="connsiteX4" fmla="*/ 235527 w 286986"/>
              <a:gd name="connsiteY4" fmla="*/ 1816925 h 1886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986" h="1886198">
                <a:moveTo>
                  <a:pt x="188026" y="0"/>
                </a:moveTo>
                <a:cubicBezTo>
                  <a:pt x="94013" y="180109"/>
                  <a:pt x="0" y="360219"/>
                  <a:pt x="9896" y="593767"/>
                </a:cubicBezTo>
                <a:cubicBezTo>
                  <a:pt x="19792" y="827315"/>
                  <a:pt x="207818" y="1197429"/>
                  <a:pt x="247402" y="1401289"/>
                </a:cubicBezTo>
                <a:cubicBezTo>
                  <a:pt x="286986" y="1605149"/>
                  <a:pt x="249381" y="1747652"/>
                  <a:pt x="247402" y="1816925"/>
                </a:cubicBezTo>
                <a:cubicBezTo>
                  <a:pt x="245423" y="1886198"/>
                  <a:pt x="240475" y="1851561"/>
                  <a:pt x="235527" y="1816925"/>
                </a:cubicBezTo>
              </a:path>
            </a:pathLst>
          </a:cu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8" name="Прямая соединительная линия 57"/>
          <p:cNvCxnSpPr/>
          <p:nvPr/>
        </p:nvCxnSpPr>
        <p:spPr>
          <a:xfrm>
            <a:off x="3748644" y="2648197"/>
            <a:ext cx="134586" cy="1588"/>
          </a:xfrm>
          <a:prstGeom prst="line">
            <a:avLst/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3815937" y="4643250"/>
            <a:ext cx="152400" cy="1588"/>
          </a:xfrm>
          <a:prstGeom prst="line">
            <a:avLst/>
          </a:prstGeom>
          <a:ln w="63500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>
            <a:off x="3748644" y="2808903"/>
            <a:ext cx="152400" cy="1588"/>
          </a:xfrm>
          <a:prstGeom prst="line">
            <a:avLst/>
          </a:prstGeom>
          <a:ln w="63500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3" name="Группа 82"/>
          <p:cNvGrpSpPr/>
          <p:nvPr/>
        </p:nvGrpSpPr>
        <p:grpSpPr>
          <a:xfrm>
            <a:off x="5786652" y="3396545"/>
            <a:ext cx="3357348" cy="3461455"/>
            <a:chOff x="5786652" y="3396545"/>
            <a:chExt cx="3357348" cy="3461455"/>
          </a:xfrm>
        </p:grpSpPr>
        <p:grpSp>
          <p:nvGrpSpPr>
            <p:cNvPr id="82" name="Группа 81"/>
            <p:cNvGrpSpPr/>
            <p:nvPr/>
          </p:nvGrpSpPr>
          <p:grpSpPr>
            <a:xfrm>
              <a:off x="5786652" y="3396545"/>
              <a:ext cx="3357348" cy="3461455"/>
              <a:chOff x="5786652" y="3396545"/>
              <a:chExt cx="3357348" cy="3461455"/>
            </a:xfrm>
          </p:grpSpPr>
          <p:grpSp>
            <p:nvGrpSpPr>
              <p:cNvPr id="81" name="Группа 80"/>
              <p:cNvGrpSpPr/>
              <p:nvPr/>
            </p:nvGrpSpPr>
            <p:grpSpPr>
              <a:xfrm>
                <a:off x="5786652" y="3396545"/>
                <a:ext cx="3357348" cy="3461455"/>
                <a:chOff x="5786652" y="3396545"/>
                <a:chExt cx="3357348" cy="3461455"/>
              </a:xfrm>
            </p:grpSpPr>
            <p:sp>
              <p:nvSpPr>
                <p:cNvPr id="36" name="Прямоугольная выноска 35"/>
                <p:cNvSpPr/>
                <p:nvPr/>
              </p:nvSpPr>
              <p:spPr>
                <a:xfrm>
                  <a:off x="5786652" y="3396545"/>
                  <a:ext cx="3357348" cy="3461455"/>
                </a:xfrm>
                <a:prstGeom prst="wedgeRectCallout">
                  <a:avLst>
                    <a:gd name="adj1" fmla="val -179899"/>
                    <a:gd name="adj2" fmla="val -104989"/>
                  </a:avLst>
                </a:prstGeom>
                <a:blipFill>
                  <a:blip r:embed="rId5" cstate="print"/>
                  <a:tile tx="0" ty="0" sx="100000" sy="100000" flip="none" algn="tl"/>
                </a:blip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ru-RU" sz="2800" dirty="0" smtClean="0">
                      <a:solidFill>
                        <a:schemeClr val="tx1"/>
                      </a:solidFill>
                    </a:rPr>
                    <a:t>Невидимые контуры</a:t>
                  </a:r>
                </a:p>
                <a:p>
                  <a:r>
                    <a:rPr lang="ru-RU" sz="2800" dirty="0" smtClean="0">
                      <a:solidFill>
                        <a:schemeClr val="tx1"/>
                      </a:solidFill>
                    </a:rPr>
                    <a:t>предметов, деталей.</a:t>
                  </a:r>
                </a:p>
                <a:p>
                  <a:r>
                    <a:rPr lang="ru-RU" sz="2800" dirty="0" smtClean="0">
                      <a:solidFill>
                        <a:schemeClr val="tx1"/>
                      </a:solidFill>
                    </a:rPr>
                    <a:t>Толщина  от </a:t>
                  </a:r>
                  <a:r>
                    <a:rPr lang="en-US" sz="2800" dirty="0" smtClean="0">
                      <a:solidFill>
                        <a:schemeClr val="tx1"/>
                      </a:solidFill>
                    </a:rPr>
                    <a:t>S</a:t>
                  </a:r>
                  <a:r>
                    <a:rPr lang="ru-RU" sz="2800" dirty="0" smtClean="0">
                      <a:solidFill>
                        <a:schemeClr val="tx1"/>
                      </a:solidFill>
                    </a:rPr>
                    <a:t>/3 до</a:t>
                  </a:r>
                  <a:r>
                    <a:rPr lang="en-US" sz="2800" dirty="0" smtClean="0">
                      <a:solidFill>
                        <a:schemeClr val="tx1"/>
                      </a:solidFill>
                    </a:rPr>
                    <a:t> S</a:t>
                  </a:r>
                  <a:r>
                    <a:rPr lang="ru-RU" sz="2800" dirty="0" smtClean="0">
                      <a:solidFill>
                        <a:schemeClr val="tx1"/>
                      </a:solidFill>
                    </a:rPr>
                    <a:t>/2.</a:t>
                  </a:r>
                </a:p>
                <a:p>
                  <a:endParaRPr lang="ru-RU" sz="2800" dirty="0" smtClean="0">
                    <a:solidFill>
                      <a:schemeClr val="tx1"/>
                    </a:solidFill>
                  </a:endParaRPr>
                </a:p>
                <a:p>
                  <a:endParaRPr lang="ru-RU" sz="2800" dirty="0" smtClean="0">
                    <a:solidFill>
                      <a:schemeClr val="tx1"/>
                    </a:solidFill>
                  </a:endParaRPr>
                </a:p>
                <a:p>
                  <a:endParaRPr lang="ru-RU" sz="2800" dirty="0" smtClean="0">
                    <a:solidFill>
                      <a:schemeClr val="tx1"/>
                    </a:solidFill>
                  </a:endParaRPr>
                </a:p>
                <a:p>
                  <a:endParaRPr lang="ru-RU" sz="28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7" name="TextBox 76"/>
                <p:cNvSpPr txBox="1"/>
                <p:nvPr/>
              </p:nvSpPr>
              <p:spPr>
                <a:xfrm>
                  <a:off x="7274256" y="5063319"/>
                  <a:ext cx="1187355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ru-RU" sz="2800" dirty="0" smtClean="0"/>
                    <a:t>1 … 2</a:t>
                  </a:r>
                  <a:endParaRPr lang="ru-RU" sz="2800" dirty="0"/>
                </a:p>
              </p:txBody>
            </p:sp>
            <p:cxnSp>
              <p:nvCxnSpPr>
                <p:cNvPr id="38" name="Прямая соединительная линия 37"/>
                <p:cNvCxnSpPr/>
                <p:nvPr/>
              </p:nvCxnSpPr>
              <p:spPr>
                <a:xfrm>
                  <a:off x="5953125" y="5962484"/>
                  <a:ext cx="2999806" cy="1588"/>
                </a:xfrm>
                <a:prstGeom prst="line">
                  <a:avLst/>
                </a:prstGeom>
                <a:ln w="158750"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Прямая соединительная линия 42"/>
                <p:cNvCxnSpPr/>
                <p:nvPr/>
              </p:nvCxnSpPr>
              <p:spPr>
                <a:xfrm rot="16200000" flipV="1">
                  <a:off x="6277455" y="5706869"/>
                  <a:ext cx="636065" cy="5647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" name="Прямая соединительная линия 45"/>
                <p:cNvCxnSpPr/>
                <p:nvPr/>
              </p:nvCxnSpPr>
              <p:spPr>
                <a:xfrm rot="16200000" flipV="1">
                  <a:off x="6631905" y="6321092"/>
                  <a:ext cx="882151" cy="2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Прямая соединительная линия 46"/>
                <p:cNvCxnSpPr/>
                <p:nvPr/>
              </p:nvCxnSpPr>
              <p:spPr>
                <a:xfrm rot="5400000" flipH="1" flipV="1">
                  <a:off x="7265458" y="6312683"/>
                  <a:ext cx="882945" cy="1590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" name="Прямая соединительная линия 52"/>
                <p:cNvCxnSpPr/>
                <p:nvPr/>
              </p:nvCxnSpPr>
              <p:spPr>
                <a:xfrm rot="10800000">
                  <a:off x="6155143" y="5544060"/>
                  <a:ext cx="2006219" cy="1588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Прямая соединительная линия 59"/>
                <p:cNvCxnSpPr/>
                <p:nvPr/>
              </p:nvCxnSpPr>
              <p:spPr>
                <a:xfrm>
                  <a:off x="6155142" y="5544059"/>
                  <a:ext cx="436727" cy="1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headEnd type="none"/>
                  <a:tailEnd type="stealth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Прямая соединительная линия 62"/>
                <p:cNvCxnSpPr/>
                <p:nvPr/>
              </p:nvCxnSpPr>
              <p:spPr>
                <a:xfrm rot="10800000" flipV="1">
                  <a:off x="7065031" y="5544059"/>
                  <a:ext cx="341194" cy="2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headEnd type="none"/>
                  <a:tailEnd type="stealth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" name="Прямая соединительная линия 65"/>
                <p:cNvCxnSpPr/>
                <p:nvPr/>
              </p:nvCxnSpPr>
              <p:spPr>
                <a:xfrm rot="10800000" flipV="1">
                  <a:off x="6592665" y="6660106"/>
                  <a:ext cx="2251085" cy="3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Прямая соединительная линия 74"/>
                <p:cNvCxnSpPr/>
                <p:nvPr/>
              </p:nvCxnSpPr>
              <p:spPr>
                <a:xfrm>
                  <a:off x="6646481" y="6666086"/>
                  <a:ext cx="436727" cy="1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headEnd type="none"/>
                  <a:tailEnd type="stealth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8" name="TextBox 77"/>
                <p:cNvSpPr txBox="1"/>
                <p:nvPr/>
              </p:nvSpPr>
              <p:spPr>
                <a:xfrm>
                  <a:off x="7956645" y="6157414"/>
                  <a:ext cx="1187355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ru-RU" sz="2800" dirty="0" smtClean="0"/>
                    <a:t>2 … 8</a:t>
                  </a:r>
                  <a:endParaRPr lang="ru-RU" sz="2800" dirty="0"/>
                </a:p>
              </p:txBody>
            </p:sp>
          </p:grpSp>
          <p:cxnSp>
            <p:nvCxnSpPr>
              <p:cNvPr id="74" name="Прямая соединительная линия 73"/>
              <p:cNvCxnSpPr/>
              <p:nvPr/>
            </p:nvCxnSpPr>
            <p:spPr>
              <a:xfrm rot="10800000" flipV="1">
                <a:off x="7698544" y="6666086"/>
                <a:ext cx="341194" cy="2"/>
              </a:xfrm>
              <a:prstGeom prst="line">
                <a:avLst/>
              </a:prstGeom>
              <a:ln w="25400">
                <a:solidFill>
                  <a:schemeClr val="tx1"/>
                </a:solidFill>
                <a:headEnd type="none"/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4" name="Прямая соединительная линия 43"/>
            <p:cNvCxnSpPr/>
            <p:nvPr/>
          </p:nvCxnSpPr>
          <p:spPr>
            <a:xfrm rot="5400000" flipH="1" flipV="1">
              <a:off x="6787968" y="5660697"/>
              <a:ext cx="571618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4" name="Скругленный прямоугольник 83"/>
          <p:cNvSpPr/>
          <p:nvPr/>
        </p:nvSpPr>
        <p:spPr>
          <a:xfrm>
            <a:off x="232012" y="177421"/>
            <a:ext cx="5213444" cy="723331"/>
          </a:xfrm>
          <a:prstGeom prst="round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0"/>
            <a:tileRect/>
          </a:gradFill>
          <a:ln w="38100">
            <a:solidFill>
              <a:srgbClr val="FF0000"/>
            </a:solidFill>
          </a:ln>
          <a:effectLst>
            <a:outerShdw blurRad="50800" dist="101600" dir="18600000" algn="ctr" rotWithShape="0">
              <a:schemeClr val="tx1">
                <a:lumMod val="50000"/>
                <a:lumOff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Century" pitchFamily="18" charset="0"/>
                <a:ea typeface="Batang" pitchFamily="18" charset="-127"/>
                <a:cs typeface="Arial" pitchFamily="34" charset="0"/>
              </a:rPr>
              <a:t>ЛИНИИ  ЧЕРТЕЖА</a:t>
            </a:r>
            <a:endParaRPr lang="ru-RU" sz="3600" b="1" dirty="0">
              <a:solidFill>
                <a:schemeClr val="tx1"/>
              </a:solidFill>
              <a:latin typeface="Century" pitchFamily="18" charset="0"/>
              <a:ea typeface="Batang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ал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33258" y="96113"/>
            <a:ext cx="4404960" cy="330043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62545" y="1971304"/>
            <a:ext cx="1163782" cy="3598223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27512" y="2810492"/>
            <a:ext cx="1235033" cy="1832761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826327" y="2810491"/>
            <a:ext cx="2790702" cy="1832761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27512" y="3190503"/>
            <a:ext cx="748146" cy="1072740"/>
          </a:xfrm>
          <a:prstGeom prst="rect">
            <a:avLst/>
          </a:prstGeom>
          <a:noFill/>
          <a:ln w="254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V="1">
            <a:off x="225631" y="3752603"/>
            <a:ext cx="5727494" cy="35626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-430691" y="5497481"/>
            <a:ext cx="1710047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5400000">
            <a:off x="4761211" y="5497480"/>
            <a:ext cx="1710047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>
            <a:off x="423538" y="6175171"/>
            <a:ext cx="5191904" cy="1588"/>
          </a:xfrm>
          <a:prstGeom prst="line">
            <a:avLst/>
          </a:prstGeom>
          <a:ln w="2540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235033" y="6334780"/>
            <a:ext cx="3182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Сплошная тонкая</a:t>
            </a:r>
            <a:endParaRPr lang="ru-RU" sz="2800" i="1" dirty="0"/>
          </a:p>
        </p:txBody>
      </p:sp>
      <p:cxnSp>
        <p:nvCxnSpPr>
          <p:cNvPr id="27" name="Прямая со стрелкой 26"/>
          <p:cNvCxnSpPr/>
          <p:nvPr/>
        </p:nvCxnSpPr>
        <p:spPr>
          <a:xfrm flipV="1">
            <a:off x="2054433" y="5890162"/>
            <a:ext cx="3561007" cy="617516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rot="10800000">
            <a:off x="427516" y="5436920"/>
            <a:ext cx="1626916" cy="1070758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V="1">
            <a:off x="2054433" y="6175171"/>
            <a:ext cx="570014" cy="332507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2826327" y="5653540"/>
            <a:ext cx="593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80</a:t>
            </a:r>
            <a:endParaRPr lang="ru-RU" sz="2800" i="1" dirty="0"/>
          </a:p>
        </p:txBody>
      </p:sp>
      <p:sp>
        <p:nvSpPr>
          <p:cNvPr id="55" name="Полилиния 54"/>
          <p:cNvSpPr/>
          <p:nvPr/>
        </p:nvSpPr>
        <p:spPr>
          <a:xfrm>
            <a:off x="3528951" y="2810492"/>
            <a:ext cx="286986" cy="1834346"/>
          </a:xfrm>
          <a:custGeom>
            <a:avLst/>
            <a:gdLst>
              <a:gd name="connsiteX0" fmla="*/ 188026 w 286986"/>
              <a:gd name="connsiteY0" fmla="*/ 0 h 1886198"/>
              <a:gd name="connsiteX1" fmla="*/ 9896 w 286986"/>
              <a:gd name="connsiteY1" fmla="*/ 593767 h 1886198"/>
              <a:gd name="connsiteX2" fmla="*/ 247402 w 286986"/>
              <a:gd name="connsiteY2" fmla="*/ 1401289 h 1886198"/>
              <a:gd name="connsiteX3" fmla="*/ 247402 w 286986"/>
              <a:gd name="connsiteY3" fmla="*/ 1816925 h 1886198"/>
              <a:gd name="connsiteX4" fmla="*/ 235527 w 286986"/>
              <a:gd name="connsiteY4" fmla="*/ 1816925 h 1886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986" h="1886198">
                <a:moveTo>
                  <a:pt x="188026" y="0"/>
                </a:moveTo>
                <a:cubicBezTo>
                  <a:pt x="94013" y="180109"/>
                  <a:pt x="0" y="360219"/>
                  <a:pt x="9896" y="593767"/>
                </a:cubicBezTo>
                <a:cubicBezTo>
                  <a:pt x="19792" y="827315"/>
                  <a:pt x="207818" y="1197429"/>
                  <a:pt x="247402" y="1401289"/>
                </a:cubicBezTo>
                <a:cubicBezTo>
                  <a:pt x="286986" y="1605149"/>
                  <a:pt x="249381" y="1747652"/>
                  <a:pt x="247402" y="1816925"/>
                </a:cubicBezTo>
                <a:cubicBezTo>
                  <a:pt x="245423" y="1886198"/>
                  <a:pt x="240475" y="1851561"/>
                  <a:pt x="235527" y="1816925"/>
                </a:cubicBezTo>
              </a:path>
            </a:pathLst>
          </a:cu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Полилиния 55"/>
          <p:cNvSpPr/>
          <p:nvPr/>
        </p:nvSpPr>
        <p:spPr>
          <a:xfrm>
            <a:off x="3739737" y="2810492"/>
            <a:ext cx="286986" cy="1834346"/>
          </a:xfrm>
          <a:custGeom>
            <a:avLst/>
            <a:gdLst>
              <a:gd name="connsiteX0" fmla="*/ 188026 w 286986"/>
              <a:gd name="connsiteY0" fmla="*/ 0 h 1886198"/>
              <a:gd name="connsiteX1" fmla="*/ 9896 w 286986"/>
              <a:gd name="connsiteY1" fmla="*/ 593767 h 1886198"/>
              <a:gd name="connsiteX2" fmla="*/ 247402 w 286986"/>
              <a:gd name="connsiteY2" fmla="*/ 1401289 h 1886198"/>
              <a:gd name="connsiteX3" fmla="*/ 247402 w 286986"/>
              <a:gd name="connsiteY3" fmla="*/ 1816925 h 1886198"/>
              <a:gd name="connsiteX4" fmla="*/ 235527 w 286986"/>
              <a:gd name="connsiteY4" fmla="*/ 1816925 h 1886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986" h="1886198">
                <a:moveTo>
                  <a:pt x="188026" y="0"/>
                </a:moveTo>
                <a:cubicBezTo>
                  <a:pt x="94013" y="180109"/>
                  <a:pt x="0" y="360219"/>
                  <a:pt x="9896" y="593767"/>
                </a:cubicBezTo>
                <a:cubicBezTo>
                  <a:pt x="19792" y="827315"/>
                  <a:pt x="207818" y="1197429"/>
                  <a:pt x="247402" y="1401289"/>
                </a:cubicBezTo>
                <a:cubicBezTo>
                  <a:pt x="286986" y="1605149"/>
                  <a:pt x="249381" y="1747652"/>
                  <a:pt x="247402" y="1816925"/>
                </a:cubicBezTo>
                <a:cubicBezTo>
                  <a:pt x="245423" y="1886198"/>
                  <a:pt x="240475" y="1851561"/>
                  <a:pt x="235527" y="1816925"/>
                </a:cubicBezTo>
              </a:path>
            </a:pathLst>
          </a:cu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8" name="Прямая соединительная линия 57"/>
          <p:cNvCxnSpPr/>
          <p:nvPr/>
        </p:nvCxnSpPr>
        <p:spPr>
          <a:xfrm>
            <a:off x="3748644" y="2648197"/>
            <a:ext cx="134586" cy="1588"/>
          </a:xfrm>
          <a:prstGeom prst="line">
            <a:avLst/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3815937" y="4643250"/>
            <a:ext cx="152400" cy="1588"/>
          </a:xfrm>
          <a:prstGeom prst="line">
            <a:avLst/>
          </a:prstGeom>
          <a:ln w="63500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>
            <a:off x="3748644" y="2808903"/>
            <a:ext cx="152400" cy="1588"/>
          </a:xfrm>
          <a:prstGeom prst="line">
            <a:avLst/>
          </a:prstGeom>
          <a:ln w="63500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ая выноска 33"/>
          <p:cNvSpPr/>
          <p:nvPr/>
        </p:nvSpPr>
        <p:spPr>
          <a:xfrm>
            <a:off x="5786652" y="3657599"/>
            <a:ext cx="3357348" cy="2047165"/>
          </a:xfrm>
          <a:prstGeom prst="wedgeRectCallout">
            <a:avLst>
              <a:gd name="adj1" fmla="val -98193"/>
              <a:gd name="adj2" fmla="val 98876"/>
            </a:avLst>
          </a:prstGeom>
          <a:blipFill>
            <a:blip r:embed="rId5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 smtClean="0">
                <a:solidFill>
                  <a:schemeClr val="tx1"/>
                </a:solidFill>
              </a:rPr>
              <a:t>Выносные и размерные линии.</a:t>
            </a:r>
          </a:p>
          <a:p>
            <a:r>
              <a:rPr lang="ru-RU" sz="2800" dirty="0" smtClean="0">
                <a:solidFill>
                  <a:schemeClr val="tx1"/>
                </a:solidFill>
              </a:rPr>
              <a:t>Толщина  от </a:t>
            </a:r>
            <a:r>
              <a:rPr lang="en-US" sz="2800" dirty="0" smtClean="0">
                <a:solidFill>
                  <a:schemeClr val="tx1"/>
                </a:solidFill>
              </a:rPr>
              <a:t>S</a:t>
            </a:r>
            <a:r>
              <a:rPr lang="ru-RU" sz="2800" dirty="0" smtClean="0">
                <a:solidFill>
                  <a:schemeClr val="tx1"/>
                </a:solidFill>
              </a:rPr>
              <a:t>/3 до </a:t>
            </a:r>
            <a:r>
              <a:rPr lang="en-US" sz="2800" dirty="0" smtClean="0">
                <a:solidFill>
                  <a:schemeClr val="tx1"/>
                </a:solidFill>
              </a:rPr>
              <a:t>S</a:t>
            </a:r>
            <a:r>
              <a:rPr lang="ru-RU" sz="2800" dirty="0" smtClean="0">
                <a:solidFill>
                  <a:schemeClr val="tx1"/>
                </a:solidFill>
              </a:rPr>
              <a:t>/2.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232012" y="177421"/>
            <a:ext cx="5213444" cy="723331"/>
          </a:xfrm>
          <a:prstGeom prst="round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0"/>
            <a:tileRect/>
          </a:gradFill>
          <a:ln w="38100">
            <a:solidFill>
              <a:srgbClr val="FF0000"/>
            </a:solidFill>
          </a:ln>
          <a:effectLst>
            <a:outerShdw blurRad="50800" dist="101600" dir="18600000" algn="ctr" rotWithShape="0">
              <a:schemeClr val="tx1">
                <a:lumMod val="50000"/>
                <a:lumOff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Century" pitchFamily="18" charset="0"/>
                <a:ea typeface="Batang" pitchFamily="18" charset="-127"/>
                <a:cs typeface="Arial" pitchFamily="34" charset="0"/>
              </a:rPr>
              <a:t>ЛИНИИ  ЧЕРТЕЖА</a:t>
            </a:r>
            <a:endParaRPr lang="ru-RU" sz="3600" b="1" dirty="0">
              <a:solidFill>
                <a:schemeClr val="tx1"/>
              </a:solidFill>
              <a:latin typeface="Century" pitchFamily="18" charset="0"/>
              <a:ea typeface="Batang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ал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33258" y="96113"/>
            <a:ext cx="4404960" cy="330043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62545" y="1971304"/>
            <a:ext cx="1163782" cy="3598223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27512" y="2810492"/>
            <a:ext cx="1235033" cy="1832761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826327" y="2810491"/>
            <a:ext cx="2790702" cy="1832761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27512" y="3190503"/>
            <a:ext cx="748146" cy="1072740"/>
          </a:xfrm>
          <a:prstGeom prst="rect">
            <a:avLst/>
          </a:prstGeom>
          <a:noFill/>
          <a:ln w="254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V="1">
            <a:off x="225631" y="3752603"/>
            <a:ext cx="5727494" cy="35626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-430691" y="5497481"/>
            <a:ext cx="1710047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5400000">
            <a:off x="4761211" y="5497480"/>
            <a:ext cx="1710047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>
            <a:off x="423538" y="6175171"/>
            <a:ext cx="5191904" cy="1588"/>
          </a:xfrm>
          <a:prstGeom prst="line">
            <a:avLst/>
          </a:prstGeom>
          <a:ln w="2540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2826327" y="5653540"/>
            <a:ext cx="593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80</a:t>
            </a:r>
            <a:endParaRPr lang="ru-RU" sz="2800" i="1" dirty="0"/>
          </a:p>
        </p:txBody>
      </p:sp>
      <p:sp>
        <p:nvSpPr>
          <p:cNvPr id="50" name="TextBox 49"/>
          <p:cNvSpPr txBox="1"/>
          <p:nvPr/>
        </p:nvSpPr>
        <p:spPr>
          <a:xfrm>
            <a:off x="1439543" y="1176516"/>
            <a:ext cx="3182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Штрихпунктирная</a:t>
            </a:r>
            <a:endParaRPr lang="ru-RU" sz="2800" i="1" dirty="0"/>
          </a:p>
        </p:txBody>
      </p:sp>
      <p:cxnSp>
        <p:nvCxnSpPr>
          <p:cNvPr id="51" name="Прямая со стрелкой 50"/>
          <p:cNvCxnSpPr/>
          <p:nvPr/>
        </p:nvCxnSpPr>
        <p:spPr>
          <a:xfrm rot="16200000" flipH="1">
            <a:off x="3068740" y="2130587"/>
            <a:ext cx="2040761" cy="1203276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Полилиния 54"/>
          <p:cNvSpPr/>
          <p:nvPr/>
        </p:nvSpPr>
        <p:spPr>
          <a:xfrm>
            <a:off x="3528951" y="2810492"/>
            <a:ext cx="286986" cy="1834346"/>
          </a:xfrm>
          <a:custGeom>
            <a:avLst/>
            <a:gdLst>
              <a:gd name="connsiteX0" fmla="*/ 188026 w 286986"/>
              <a:gd name="connsiteY0" fmla="*/ 0 h 1886198"/>
              <a:gd name="connsiteX1" fmla="*/ 9896 w 286986"/>
              <a:gd name="connsiteY1" fmla="*/ 593767 h 1886198"/>
              <a:gd name="connsiteX2" fmla="*/ 247402 w 286986"/>
              <a:gd name="connsiteY2" fmla="*/ 1401289 h 1886198"/>
              <a:gd name="connsiteX3" fmla="*/ 247402 w 286986"/>
              <a:gd name="connsiteY3" fmla="*/ 1816925 h 1886198"/>
              <a:gd name="connsiteX4" fmla="*/ 235527 w 286986"/>
              <a:gd name="connsiteY4" fmla="*/ 1816925 h 1886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986" h="1886198">
                <a:moveTo>
                  <a:pt x="188026" y="0"/>
                </a:moveTo>
                <a:cubicBezTo>
                  <a:pt x="94013" y="180109"/>
                  <a:pt x="0" y="360219"/>
                  <a:pt x="9896" y="593767"/>
                </a:cubicBezTo>
                <a:cubicBezTo>
                  <a:pt x="19792" y="827315"/>
                  <a:pt x="207818" y="1197429"/>
                  <a:pt x="247402" y="1401289"/>
                </a:cubicBezTo>
                <a:cubicBezTo>
                  <a:pt x="286986" y="1605149"/>
                  <a:pt x="249381" y="1747652"/>
                  <a:pt x="247402" y="1816925"/>
                </a:cubicBezTo>
                <a:cubicBezTo>
                  <a:pt x="245423" y="1886198"/>
                  <a:pt x="240475" y="1851561"/>
                  <a:pt x="235527" y="1816925"/>
                </a:cubicBezTo>
              </a:path>
            </a:pathLst>
          </a:cu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Полилиния 55"/>
          <p:cNvSpPr/>
          <p:nvPr/>
        </p:nvSpPr>
        <p:spPr>
          <a:xfrm>
            <a:off x="3739737" y="2810492"/>
            <a:ext cx="286986" cy="1834346"/>
          </a:xfrm>
          <a:custGeom>
            <a:avLst/>
            <a:gdLst>
              <a:gd name="connsiteX0" fmla="*/ 188026 w 286986"/>
              <a:gd name="connsiteY0" fmla="*/ 0 h 1886198"/>
              <a:gd name="connsiteX1" fmla="*/ 9896 w 286986"/>
              <a:gd name="connsiteY1" fmla="*/ 593767 h 1886198"/>
              <a:gd name="connsiteX2" fmla="*/ 247402 w 286986"/>
              <a:gd name="connsiteY2" fmla="*/ 1401289 h 1886198"/>
              <a:gd name="connsiteX3" fmla="*/ 247402 w 286986"/>
              <a:gd name="connsiteY3" fmla="*/ 1816925 h 1886198"/>
              <a:gd name="connsiteX4" fmla="*/ 235527 w 286986"/>
              <a:gd name="connsiteY4" fmla="*/ 1816925 h 1886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986" h="1886198">
                <a:moveTo>
                  <a:pt x="188026" y="0"/>
                </a:moveTo>
                <a:cubicBezTo>
                  <a:pt x="94013" y="180109"/>
                  <a:pt x="0" y="360219"/>
                  <a:pt x="9896" y="593767"/>
                </a:cubicBezTo>
                <a:cubicBezTo>
                  <a:pt x="19792" y="827315"/>
                  <a:pt x="207818" y="1197429"/>
                  <a:pt x="247402" y="1401289"/>
                </a:cubicBezTo>
                <a:cubicBezTo>
                  <a:pt x="286986" y="1605149"/>
                  <a:pt x="249381" y="1747652"/>
                  <a:pt x="247402" y="1816925"/>
                </a:cubicBezTo>
                <a:cubicBezTo>
                  <a:pt x="245423" y="1886198"/>
                  <a:pt x="240475" y="1851561"/>
                  <a:pt x="235527" y="1816925"/>
                </a:cubicBezTo>
              </a:path>
            </a:pathLst>
          </a:cu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8" name="Прямая соединительная линия 57"/>
          <p:cNvCxnSpPr/>
          <p:nvPr/>
        </p:nvCxnSpPr>
        <p:spPr>
          <a:xfrm>
            <a:off x="3748644" y="2648197"/>
            <a:ext cx="134586" cy="1588"/>
          </a:xfrm>
          <a:prstGeom prst="line">
            <a:avLst/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3815937" y="4643250"/>
            <a:ext cx="152400" cy="1588"/>
          </a:xfrm>
          <a:prstGeom prst="line">
            <a:avLst/>
          </a:prstGeom>
          <a:ln w="63500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>
            <a:off x="3748644" y="2808903"/>
            <a:ext cx="152400" cy="1588"/>
          </a:xfrm>
          <a:prstGeom prst="line">
            <a:avLst/>
          </a:prstGeom>
          <a:ln w="63500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Скругленный прямоугольник 35"/>
          <p:cNvSpPr/>
          <p:nvPr/>
        </p:nvSpPr>
        <p:spPr>
          <a:xfrm>
            <a:off x="232012" y="177421"/>
            <a:ext cx="5213444" cy="723331"/>
          </a:xfrm>
          <a:prstGeom prst="round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0"/>
            <a:tileRect/>
          </a:gradFill>
          <a:ln w="38100">
            <a:solidFill>
              <a:srgbClr val="FF0000"/>
            </a:solidFill>
          </a:ln>
          <a:effectLst>
            <a:outerShdw blurRad="50800" dist="101600" dir="18600000" algn="ctr" rotWithShape="0">
              <a:schemeClr val="tx1">
                <a:lumMod val="50000"/>
                <a:lumOff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Century" pitchFamily="18" charset="0"/>
                <a:ea typeface="Batang" pitchFamily="18" charset="-127"/>
                <a:cs typeface="Arial" pitchFamily="34" charset="0"/>
              </a:rPr>
              <a:t>ЛИНИИ  ЧЕРТЕЖА</a:t>
            </a:r>
            <a:endParaRPr lang="ru-RU" sz="3600" b="1" dirty="0">
              <a:solidFill>
                <a:schemeClr val="tx1"/>
              </a:solidFill>
              <a:latin typeface="Century" pitchFamily="18" charset="0"/>
              <a:ea typeface="Batang" pitchFamily="18" charset="-127"/>
              <a:cs typeface="Arial" pitchFamily="34" charset="0"/>
            </a:endParaRPr>
          </a:p>
        </p:txBody>
      </p:sp>
      <p:grpSp>
        <p:nvGrpSpPr>
          <p:cNvPr id="54" name="Группа 53"/>
          <p:cNvGrpSpPr/>
          <p:nvPr/>
        </p:nvGrpSpPr>
        <p:grpSpPr>
          <a:xfrm>
            <a:off x="5786652" y="3396545"/>
            <a:ext cx="3357348" cy="3461455"/>
            <a:chOff x="5786652" y="3396545"/>
            <a:chExt cx="3357348" cy="3461455"/>
          </a:xfrm>
        </p:grpSpPr>
        <p:sp>
          <p:nvSpPr>
            <p:cNvPr id="26" name="Прямоугольная выноска 25"/>
            <p:cNvSpPr/>
            <p:nvPr/>
          </p:nvSpPr>
          <p:spPr>
            <a:xfrm>
              <a:off x="5786652" y="3396545"/>
              <a:ext cx="3357348" cy="3461455"/>
            </a:xfrm>
            <a:prstGeom prst="wedgeRectCallout">
              <a:avLst>
                <a:gd name="adj1" fmla="val -116877"/>
                <a:gd name="adj2" fmla="val -99460"/>
              </a:avLst>
            </a:prstGeom>
            <a:blipFill>
              <a:blip r:embed="rId4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ru-RU" sz="2800" dirty="0" smtClean="0">
                  <a:solidFill>
                    <a:schemeClr val="tx1"/>
                  </a:solidFill>
                </a:rPr>
                <a:t>Осевые и центровые линии.</a:t>
              </a:r>
            </a:p>
            <a:p>
              <a:r>
                <a:rPr lang="ru-RU" sz="2800" dirty="0" smtClean="0">
                  <a:solidFill>
                    <a:schemeClr val="tx1"/>
                  </a:solidFill>
                </a:rPr>
                <a:t>Толщина  от </a:t>
              </a:r>
              <a:r>
                <a:rPr lang="en-US" sz="2800" dirty="0" smtClean="0">
                  <a:solidFill>
                    <a:schemeClr val="tx1"/>
                  </a:solidFill>
                </a:rPr>
                <a:t>S</a:t>
              </a:r>
              <a:r>
                <a:rPr lang="ru-RU" sz="2800" dirty="0" smtClean="0">
                  <a:solidFill>
                    <a:schemeClr val="tx1"/>
                  </a:solidFill>
                </a:rPr>
                <a:t>/3 до</a:t>
              </a:r>
              <a:r>
                <a:rPr lang="en-US" sz="2800" dirty="0" smtClean="0">
                  <a:solidFill>
                    <a:schemeClr val="tx1"/>
                  </a:solidFill>
                </a:rPr>
                <a:t> S</a:t>
              </a:r>
              <a:r>
                <a:rPr lang="ru-RU" sz="2800" dirty="0" smtClean="0">
                  <a:solidFill>
                    <a:schemeClr val="tx1"/>
                  </a:solidFill>
                </a:rPr>
                <a:t>/2.</a:t>
              </a:r>
            </a:p>
            <a:p>
              <a:endParaRPr lang="ru-RU" sz="2800" dirty="0" smtClean="0">
                <a:solidFill>
                  <a:schemeClr val="tx1"/>
                </a:solidFill>
              </a:endParaRPr>
            </a:p>
            <a:p>
              <a:endParaRPr lang="ru-RU" sz="2800" dirty="0" smtClean="0">
                <a:solidFill>
                  <a:schemeClr val="tx1"/>
                </a:solidFill>
              </a:endParaRPr>
            </a:p>
            <a:p>
              <a:endParaRPr lang="ru-RU" sz="2800" dirty="0" smtClean="0">
                <a:solidFill>
                  <a:schemeClr val="tx1"/>
                </a:solidFill>
              </a:endParaRPr>
            </a:p>
            <a:p>
              <a:endParaRPr lang="ru-RU" sz="2800" dirty="0">
                <a:solidFill>
                  <a:schemeClr val="tx1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798131" y="4987119"/>
              <a:ext cx="118735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/>
                <a:t>3 … 5</a:t>
              </a:r>
              <a:endParaRPr lang="ru-RU" sz="2800" dirty="0"/>
            </a:p>
          </p:txBody>
        </p:sp>
        <p:cxnSp>
          <p:nvCxnSpPr>
            <p:cNvPr id="28" name="Прямая соединительная линия 27"/>
            <p:cNvCxnSpPr/>
            <p:nvPr/>
          </p:nvCxnSpPr>
          <p:spPr>
            <a:xfrm>
              <a:off x="5827594" y="5950424"/>
              <a:ext cx="3316406" cy="13648"/>
            </a:xfrm>
            <a:prstGeom prst="line">
              <a:avLst/>
            </a:prstGeom>
            <a:ln w="1587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/>
          </p:nvCxnSpPr>
          <p:spPr>
            <a:xfrm rot="16200000" flipV="1">
              <a:off x="6163155" y="5706869"/>
              <a:ext cx="636065" cy="564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/>
            <p:cNvCxnSpPr/>
            <p:nvPr/>
          </p:nvCxnSpPr>
          <p:spPr>
            <a:xfrm rot="16200000" flipV="1">
              <a:off x="7771582" y="6416923"/>
              <a:ext cx="882151" cy="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единительная линия 30"/>
            <p:cNvCxnSpPr/>
            <p:nvPr/>
          </p:nvCxnSpPr>
          <p:spPr>
            <a:xfrm rot="5400000" flipH="1" flipV="1">
              <a:off x="7150053" y="6415732"/>
              <a:ext cx="882945" cy="159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/>
            <p:nvPr/>
          </p:nvCxnSpPr>
          <p:spPr>
            <a:xfrm rot="10800000">
              <a:off x="6477003" y="5534028"/>
              <a:ext cx="1114423" cy="952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я соединительная линия 32"/>
            <p:cNvCxnSpPr/>
            <p:nvPr/>
          </p:nvCxnSpPr>
          <p:spPr>
            <a:xfrm>
              <a:off x="6031317" y="5534534"/>
              <a:ext cx="436727" cy="1"/>
            </a:xfrm>
            <a:prstGeom prst="line">
              <a:avLst/>
            </a:prstGeom>
            <a:ln w="25400">
              <a:solidFill>
                <a:schemeClr val="tx1"/>
              </a:solidFill>
              <a:headEnd type="none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Прямая соединительная линия 33"/>
            <p:cNvCxnSpPr/>
            <p:nvPr/>
          </p:nvCxnSpPr>
          <p:spPr>
            <a:xfrm rot="10800000" flipV="1">
              <a:off x="7560331" y="5543549"/>
              <a:ext cx="1421744" cy="511"/>
            </a:xfrm>
            <a:prstGeom prst="line">
              <a:avLst/>
            </a:prstGeom>
            <a:ln w="25400">
              <a:solidFill>
                <a:schemeClr val="tx1"/>
              </a:solidFill>
              <a:headEnd type="none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 rot="10800000" flipV="1">
              <a:off x="7600953" y="6655981"/>
              <a:ext cx="607383" cy="199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я соединительная линия 37"/>
            <p:cNvCxnSpPr/>
            <p:nvPr/>
          </p:nvCxnSpPr>
          <p:spPr>
            <a:xfrm>
              <a:off x="6358270" y="6634716"/>
              <a:ext cx="1248813" cy="12321"/>
            </a:xfrm>
            <a:prstGeom prst="line">
              <a:avLst/>
            </a:prstGeom>
            <a:ln w="25400">
              <a:solidFill>
                <a:schemeClr val="tx1"/>
              </a:solidFill>
              <a:headEnd type="none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6413595" y="6100264"/>
              <a:ext cx="118735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/>
                <a:t>5 … 30</a:t>
              </a:r>
              <a:endParaRPr lang="ru-RU" sz="2800" dirty="0"/>
            </a:p>
          </p:txBody>
        </p:sp>
        <p:cxnSp>
          <p:nvCxnSpPr>
            <p:cNvPr id="25" name="Прямая соединительная линия 24"/>
            <p:cNvCxnSpPr/>
            <p:nvPr/>
          </p:nvCxnSpPr>
          <p:spPr>
            <a:xfrm rot="10800000" flipV="1">
              <a:off x="8209571" y="6645928"/>
              <a:ext cx="341194" cy="2"/>
            </a:xfrm>
            <a:prstGeom prst="line">
              <a:avLst/>
            </a:prstGeom>
            <a:ln w="25400">
              <a:solidFill>
                <a:schemeClr val="tx1"/>
              </a:solidFill>
              <a:headEnd type="none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/>
            <p:cNvCxnSpPr/>
            <p:nvPr/>
          </p:nvCxnSpPr>
          <p:spPr>
            <a:xfrm rot="5400000" flipH="1" flipV="1">
              <a:off x="7311843" y="5698797"/>
              <a:ext cx="571618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4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4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ал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33258" y="96113"/>
            <a:ext cx="4404960" cy="330043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62545" y="1971304"/>
            <a:ext cx="1163782" cy="3598223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27512" y="2810492"/>
            <a:ext cx="1235033" cy="1832761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826327" y="2810491"/>
            <a:ext cx="2790702" cy="1832761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27512" y="3190503"/>
            <a:ext cx="748146" cy="1072740"/>
          </a:xfrm>
          <a:prstGeom prst="rect">
            <a:avLst/>
          </a:prstGeom>
          <a:noFill/>
          <a:ln w="254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V="1">
            <a:off x="225631" y="3752603"/>
            <a:ext cx="5727494" cy="35626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-430691" y="5497481"/>
            <a:ext cx="1710047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5400000">
            <a:off x="4761211" y="5497480"/>
            <a:ext cx="1710047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>
            <a:off x="423538" y="6175171"/>
            <a:ext cx="5191904" cy="1588"/>
          </a:xfrm>
          <a:prstGeom prst="line">
            <a:avLst/>
          </a:prstGeom>
          <a:ln w="2540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2826327" y="5653540"/>
            <a:ext cx="593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80</a:t>
            </a:r>
            <a:endParaRPr lang="ru-RU" sz="2800" i="1" dirty="0"/>
          </a:p>
        </p:txBody>
      </p:sp>
      <p:sp>
        <p:nvSpPr>
          <p:cNvPr id="55" name="Полилиния 54"/>
          <p:cNvSpPr/>
          <p:nvPr/>
        </p:nvSpPr>
        <p:spPr>
          <a:xfrm>
            <a:off x="3528951" y="2810492"/>
            <a:ext cx="286986" cy="1834346"/>
          </a:xfrm>
          <a:custGeom>
            <a:avLst/>
            <a:gdLst>
              <a:gd name="connsiteX0" fmla="*/ 188026 w 286986"/>
              <a:gd name="connsiteY0" fmla="*/ 0 h 1886198"/>
              <a:gd name="connsiteX1" fmla="*/ 9896 w 286986"/>
              <a:gd name="connsiteY1" fmla="*/ 593767 h 1886198"/>
              <a:gd name="connsiteX2" fmla="*/ 247402 w 286986"/>
              <a:gd name="connsiteY2" fmla="*/ 1401289 h 1886198"/>
              <a:gd name="connsiteX3" fmla="*/ 247402 w 286986"/>
              <a:gd name="connsiteY3" fmla="*/ 1816925 h 1886198"/>
              <a:gd name="connsiteX4" fmla="*/ 235527 w 286986"/>
              <a:gd name="connsiteY4" fmla="*/ 1816925 h 1886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986" h="1886198">
                <a:moveTo>
                  <a:pt x="188026" y="0"/>
                </a:moveTo>
                <a:cubicBezTo>
                  <a:pt x="94013" y="180109"/>
                  <a:pt x="0" y="360219"/>
                  <a:pt x="9896" y="593767"/>
                </a:cubicBezTo>
                <a:cubicBezTo>
                  <a:pt x="19792" y="827315"/>
                  <a:pt x="207818" y="1197429"/>
                  <a:pt x="247402" y="1401289"/>
                </a:cubicBezTo>
                <a:cubicBezTo>
                  <a:pt x="286986" y="1605149"/>
                  <a:pt x="249381" y="1747652"/>
                  <a:pt x="247402" y="1816925"/>
                </a:cubicBezTo>
                <a:cubicBezTo>
                  <a:pt x="245423" y="1886198"/>
                  <a:pt x="240475" y="1851561"/>
                  <a:pt x="235527" y="1816925"/>
                </a:cubicBezTo>
              </a:path>
            </a:pathLst>
          </a:cu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Полилиния 55"/>
          <p:cNvSpPr/>
          <p:nvPr/>
        </p:nvSpPr>
        <p:spPr>
          <a:xfrm>
            <a:off x="3739737" y="2810492"/>
            <a:ext cx="286986" cy="1834346"/>
          </a:xfrm>
          <a:custGeom>
            <a:avLst/>
            <a:gdLst>
              <a:gd name="connsiteX0" fmla="*/ 188026 w 286986"/>
              <a:gd name="connsiteY0" fmla="*/ 0 h 1886198"/>
              <a:gd name="connsiteX1" fmla="*/ 9896 w 286986"/>
              <a:gd name="connsiteY1" fmla="*/ 593767 h 1886198"/>
              <a:gd name="connsiteX2" fmla="*/ 247402 w 286986"/>
              <a:gd name="connsiteY2" fmla="*/ 1401289 h 1886198"/>
              <a:gd name="connsiteX3" fmla="*/ 247402 w 286986"/>
              <a:gd name="connsiteY3" fmla="*/ 1816925 h 1886198"/>
              <a:gd name="connsiteX4" fmla="*/ 235527 w 286986"/>
              <a:gd name="connsiteY4" fmla="*/ 1816925 h 1886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986" h="1886198">
                <a:moveTo>
                  <a:pt x="188026" y="0"/>
                </a:moveTo>
                <a:cubicBezTo>
                  <a:pt x="94013" y="180109"/>
                  <a:pt x="0" y="360219"/>
                  <a:pt x="9896" y="593767"/>
                </a:cubicBezTo>
                <a:cubicBezTo>
                  <a:pt x="19792" y="827315"/>
                  <a:pt x="207818" y="1197429"/>
                  <a:pt x="247402" y="1401289"/>
                </a:cubicBezTo>
                <a:cubicBezTo>
                  <a:pt x="286986" y="1605149"/>
                  <a:pt x="249381" y="1747652"/>
                  <a:pt x="247402" y="1816925"/>
                </a:cubicBezTo>
                <a:cubicBezTo>
                  <a:pt x="245423" y="1886198"/>
                  <a:pt x="240475" y="1851561"/>
                  <a:pt x="235527" y="1816925"/>
                </a:cubicBezTo>
              </a:path>
            </a:pathLst>
          </a:cu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8" name="Прямая соединительная линия 57"/>
          <p:cNvCxnSpPr/>
          <p:nvPr/>
        </p:nvCxnSpPr>
        <p:spPr>
          <a:xfrm>
            <a:off x="3748644" y="2648197"/>
            <a:ext cx="134586" cy="1588"/>
          </a:xfrm>
          <a:prstGeom prst="line">
            <a:avLst/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3815937" y="4643250"/>
            <a:ext cx="152400" cy="1588"/>
          </a:xfrm>
          <a:prstGeom prst="line">
            <a:avLst/>
          </a:prstGeom>
          <a:ln w="63500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>
            <a:off x="3748644" y="2808903"/>
            <a:ext cx="152400" cy="1588"/>
          </a:xfrm>
          <a:prstGeom prst="line">
            <a:avLst/>
          </a:prstGeom>
          <a:ln w="63500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1637731" y="1156988"/>
            <a:ext cx="3575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Сплошная волнистая</a:t>
            </a:r>
            <a:endParaRPr lang="ru-RU" sz="2800" i="1" dirty="0"/>
          </a:p>
        </p:txBody>
      </p:sp>
      <p:cxnSp>
        <p:nvCxnSpPr>
          <p:cNvPr id="73" name="Прямая со стрелкой 72"/>
          <p:cNvCxnSpPr>
            <a:endCxn id="55" idx="1"/>
          </p:cNvCxnSpPr>
          <p:nvPr/>
        </p:nvCxnSpPr>
        <p:spPr>
          <a:xfrm rot="5400000">
            <a:off x="2770888" y="2460281"/>
            <a:ext cx="1695614" cy="159696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 rot="16200000" flipH="1">
            <a:off x="2756850" y="2606720"/>
            <a:ext cx="1951628" cy="95537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Прямоугольная выноска 36"/>
          <p:cNvSpPr/>
          <p:nvPr/>
        </p:nvSpPr>
        <p:spPr>
          <a:xfrm>
            <a:off x="5786652" y="3657599"/>
            <a:ext cx="3357348" cy="2047165"/>
          </a:xfrm>
          <a:prstGeom prst="wedgeRectCallout">
            <a:avLst>
              <a:gd name="adj1" fmla="val -107136"/>
              <a:gd name="adj2" fmla="val -145791"/>
            </a:avLst>
          </a:prstGeom>
          <a:blipFill>
            <a:blip r:embed="rId5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 smtClean="0">
                <a:solidFill>
                  <a:schemeClr val="tx1"/>
                </a:solidFill>
              </a:rPr>
              <a:t>Линии обрыва.</a:t>
            </a:r>
          </a:p>
          <a:p>
            <a:r>
              <a:rPr lang="ru-RU" sz="2800" dirty="0" smtClean="0">
                <a:solidFill>
                  <a:schemeClr val="tx1"/>
                </a:solidFill>
              </a:rPr>
              <a:t>Толщина  от </a:t>
            </a:r>
            <a:r>
              <a:rPr lang="en-US" sz="2800" dirty="0" smtClean="0">
                <a:solidFill>
                  <a:schemeClr val="tx1"/>
                </a:solidFill>
              </a:rPr>
              <a:t>S</a:t>
            </a:r>
            <a:r>
              <a:rPr lang="ru-RU" sz="2800" dirty="0" smtClean="0">
                <a:solidFill>
                  <a:schemeClr val="tx1"/>
                </a:solidFill>
              </a:rPr>
              <a:t>/3 до </a:t>
            </a:r>
            <a:r>
              <a:rPr lang="en-US" sz="2800" dirty="0" smtClean="0">
                <a:solidFill>
                  <a:schemeClr val="tx1"/>
                </a:solidFill>
              </a:rPr>
              <a:t>S</a:t>
            </a:r>
            <a:r>
              <a:rPr lang="ru-RU" sz="2800" dirty="0" smtClean="0">
                <a:solidFill>
                  <a:schemeClr val="tx1"/>
                </a:solidFill>
              </a:rPr>
              <a:t>/2.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232012" y="177421"/>
            <a:ext cx="5213444" cy="723331"/>
          </a:xfrm>
          <a:prstGeom prst="round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0"/>
            <a:tileRect/>
          </a:gradFill>
          <a:ln w="38100">
            <a:solidFill>
              <a:srgbClr val="FF0000"/>
            </a:solidFill>
          </a:ln>
          <a:effectLst>
            <a:outerShdw blurRad="50800" dist="101600" dir="18600000" algn="ctr" rotWithShape="0">
              <a:schemeClr val="tx1">
                <a:lumMod val="50000"/>
                <a:lumOff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Century" pitchFamily="18" charset="0"/>
                <a:ea typeface="Batang" pitchFamily="18" charset="-127"/>
                <a:cs typeface="Arial" pitchFamily="34" charset="0"/>
              </a:rPr>
              <a:t>ЛИНИИ  ЧЕРТЕЖА</a:t>
            </a:r>
            <a:endParaRPr lang="ru-RU" sz="3600" b="1" dirty="0">
              <a:solidFill>
                <a:schemeClr val="tx1"/>
              </a:solidFill>
              <a:latin typeface="Century" pitchFamily="18" charset="0"/>
              <a:ea typeface="Batang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2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2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3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5794742" y="1045534"/>
            <a:ext cx="3051546" cy="1858462"/>
            <a:chOff x="2796361" y="1034901"/>
            <a:chExt cx="3051546" cy="1858462"/>
          </a:xfrm>
        </p:grpSpPr>
        <p:sp>
          <p:nvSpPr>
            <p:cNvPr id="2" name="Параллелограмм 1"/>
            <p:cNvSpPr/>
            <p:nvPr/>
          </p:nvSpPr>
          <p:spPr>
            <a:xfrm>
              <a:off x="2796363" y="2286000"/>
              <a:ext cx="3051544" cy="606056"/>
            </a:xfrm>
            <a:prstGeom prst="parallelogram">
              <a:avLst>
                <a:gd name="adj" fmla="val 63235"/>
              </a:avLst>
            </a:prstGeom>
            <a:gradFill flip="none" rotWithShape="1">
              <a:gsLst>
                <a:gs pos="20000">
                  <a:schemeClr val="bg1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араллелограмм 3"/>
            <p:cNvSpPr/>
            <p:nvPr/>
          </p:nvSpPr>
          <p:spPr>
            <a:xfrm rot="5400000" flipH="1">
              <a:off x="4714885" y="1770974"/>
              <a:ext cx="1851374" cy="393404"/>
            </a:xfrm>
            <a:prstGeom prst="parallelogram">
              <a:avLst>
                <a:gd name="adj" fmla="val 153358"/>
              </a:avLst>
            </a:prstGeom>
            <a:gradFill>
              <a:gsLst>
                <a:gs pos="80000">
                  <a:schemeClr val="bg1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30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 rot="5400000" flipH="1">
              <a:off x="2070922" y="1763886"/>
              <a:ext cx="1851374" cy="393404"/>
            </a:xfrm>
            <a:prstGeom prst="parallelogram">
              <a:avLst>
                <a:gd name="adj" fmla="val 153358"/>
              </a:avLst>
            </a:prstGeom>
            <a:gradFill>
              <a:gsLst>
                <a:gs pos="74000">
                  <a:schemeClr val="bg1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30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араллелограмм 5"/>
            <p:cNvSpPr/>
            <p:nvPr/>
          </p:nvSpPr>
          <p:spPr>
            <a:xfrm>
              <a:off x="4359348" y="1045536"/>
              <a:ext cx="1470837" cy="606056"/>
            </a:xfrm>
            <a:prstGeom prst="parallelogram">
              <a:avLst>
                <a:gd name="adj" fmla="val 63235"/>
              </a:avLst>
            </a:prstGeom>
            <a:gradFill flip="none" rotWithShape="1">
              <a:gsLst>
                <a:gs pos="20000">
                  <a:schemeClr val="bg1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2600000" scaled="0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араллелограмм 6"/>
            <p:cNvSpPr/>
            <p:nvPr/>
          </p:nvSpPr>
          <p:spPr>
            <a:xfrm>
              <a:off x="2796361" y="1034902"/>
              <a:ext cx="1502735" cy="606056"/>
            </a:xfrm>
            <a:prstGeom prst="parallelogram">
              <a:avLst>
                <a:gd name="adj" fmla="val 63235"/>
              </a:avLst>
            </a:prstGeom>
            <a:gradFill flip="none" rotWithShape="1">
              <a:gsLst>
                <a:gs pos="20000">
                  <a:schemeClr val="bg1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800000" scaled="0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" name="Прямоугольник 8"/>
          <p:cNvSpPr/>
          <p:nvPr/>
        </p:nvSpPr>
        <p:spPr>
          <a:xfrm>
            <a:off x="829340" y="3859619"/>
            <a:ext cx="7198241" cy="1127051"/>
          </a:xfrm>
          <a:prstGeom prst="rect">
            <a:avLst/>
          </a:prstGeom>
          <a:solidFill>
            <a:schemeClr val="bg1">
              <a:lumMod val="85000"/>
            </a:schemeClr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5400000">
            <a:off x="1376917" y="4417828"/>
            <a:ext cx="1116418" cy="1588"/>
          </a:xfrm>
          <a:prstGeom prst="line">
            <a:avLst/>
          </a:prstGeom>
          <a:ln w="25400">
            <a:solidFill>
              <a:schemeClr val="tx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5400000">
            <a:off x="6303335" y="4463902"/>
            <a:ext cx="1116418" cy="1588"/>
          </a:xfrm>
          <a:prstGeom prst="line">
            <a:avLst/>
          </a:prstGeom>
          <a:ln w="25400">
            <a:solidFill>
              <a:schemeClr val="tx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2560675" y="4453270"/>
            <a:ext cx="1116418" cy="1588"/>
          </a:xfrm>
          <a:prstGeom prst="line">
            <a:avLst/>
          </a:prstGeom>
          <a:ln w="25400">
            <a:solidFill>
              <a:schemeClr val="tx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rot="5400000">
            <a:off x="5069959" y="4453270"/>
            <a:ext cx="1116418" cy="1588"/>
          </a:xfrm>
          <a:prstGeom prst="line">
            <a:avLst/>
          </a:prstGeom>
          <a:ln w="25400">
            <a:solidFill>
              <a:schemeClr val="tx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79188" y="1804789"/>
            <a:ext cx="32551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Штрихпунктирная </a:t>
            </a:r>
          </a:p>
          <a:p>
            <a:r>
              <a:rPr lang="ru-RU" sz="2800" i="1" dirty="0" smtClean="0"/>
              <a:t>с двумя точками</a:t>
            </a:r>
            <a:endParaRPr lang="ru-RU" sz="2800" i="1" dirty="0"/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2126512" y="2766889"/>
            <a:ext cx="4742121" cy="127348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2126511" y="2756256"/>
            <a:ext cx="3498112" cy="163499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16200000" flipH="1">
            <a:off x="1791591" y="3099392"/>
            <a:ext cx="1669307" cy="97819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5400000">
            <a:off x="1217428" y="3482163"/>
            <a:ext cx="1626782" cy="19138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Скругленный прямоугольник 25"/>
          <p:cNvSpPr/>
          <p:nvPr/>
        </p:nvSpPr>
        <p:spPr>
          <a:xfrm>
            <a:off x="232012" y="177421"/>
            <a:ext cx="5213444" cy="723331"/>
          </a:xfrm>
          <a:prstGeom prst="round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0"/>
            <a:tileRect/>
          </a:gradFill>
          <a:ln w="38100">
            <a:solidFill>
              <a:srgbClr val="FF0000"/>
            </a:solidFill>
          </a:ln>
          <a:effectLst>
            <a:outerShdw blurRad="50800" dist="101600" dir="18600000" algn="ctr" rotWithShape="0">
              <a:schemeClr val="tx1">
                <a:lumMod val="50000"/>
                <a:lumOff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Century" pitchFamily="18" charset="0"/>
                <a:ea typeface="Batang" pitchFamily="18" charset="-127"/>
                <a:cs typeface="Arial" pitchFamily="34" charset="0"/>
              </a:rPr>
              <a:t>ЛИНИИ  ЧЕРТЕЖА</a:t>
            </a:r>
            <a:endParaRPr lang="ru-RU" sz="3600" b="1" dirty="0">
              <a:solidFill>
                <a:schemeClr val="tx1"/>
              </a:solidFill>
              <a:latin typeface="Century" pitchFamily="18" charset="0"/>
              <a:ea typeface="Batang" pitchFamily="18" charset="-127"/>
              <a:cs typeface="Arial" pitchFamily="34" charset="0"/>
            </a:endParaRPr>
          </a:p>
        </p:txBody>
      </p:sp>
      <p:sp>
        <p:nvSpPr>
          <p:cNvPr id="27" name="Прямоугольная выноска 26"/>
          <p:cNvSpPr/>
          <p:nvPr/>
        </p:nvSpPr>
        <p:spPr>
          <a:xfrm>
            <a:off x="2437396" y="5188687"/>
            <a:ext cx="4356810" cy="1446029"/>
          </a:xfrm>
          <a:prstGeom prst="wedgeRectCallout">
            <a:avLst>
              <a:gd name="adj1" fmla="val -55820"/>
              <a:gd name="adj2" fmla="val -213438"/>
            </a:avLst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 smtClean="0">
                <a:solidFill>
                  <a:schemeClr val="tx1"/>
                </a:solidFill>
              </a:rPr>
              <a:t>Линии сгиба на развертках.</a:t>
            </a:r>
          </a:p>
          <a:p>
            <a:r>
              <a:rPr lang="ru-RU" sz="2800" dirty="0" smtClean="0">
                <a:solidFill>
                  <a:schemeClr val="tx1"/>
                </a:solidFill>
              </a:rPr>
              <a:t>Толщина  от </a:t>
            </a:r>
            <a:r>
              <a:rPr lang="en-US" sz="2800" dirty="0" smtClean="0">
                <a:solidFill>
                  <a:schemeClr val="tx1"/>
                </a:solidFill>
              </a:rPr>
              <a:t>S</a:t>
            </a:r>
            <a:r>
              <a:rPr lang="ru-RU" sz="2800" dirty="0" smtClean="0">
                <a:solidFill>
                  <a:schemeClr val="tx1"/>
                </a:solidFill>
              </a:rPr>
              <a:t>/3 до </a:t>
            </a:r>
            <a:r>
              <a:rPr lang="en-US" sz="2800" dirty="0" smtClean="0">
                <a:solidFill>
                  <a:schemeClr val="tx1"/>
                </a:solidFill>
              </a:rPr>
              <a:t>S</a:t>
            </a:r>
            <a:r>
              <a:rPr lang="ru-RU" sz="2800" dirty="0" smtClean="0">
                <a:solidFill>
                  <a:schemeClr val="tx1"/>
                </a:solidFill>
              </a:rPr>
              <a:t>/2.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6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6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ал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33258" y="96113"/>
            <a:ext cx="4404960" cy="330043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62545" y="1971304"/>
            <a:ext cx="1163782" cy="3598223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27512" y="2810492"/>
            <a:ext cx="1235033" cy="1832761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826327" y="2810491"/>
            <a:ext cx="2790702" cy="1832761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27512" y="3190503"/>
            <a:ext cx="748146" cy="1072740"/>
          </a:xfrm>
          <a:prstGeom prst="rect">
            <a:avLst/>
          </a:prstGeom>
          <a:noFill/>
          <a:ln w="254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V="1">
            <a:off x="225631" y="3752603"/>
            <a:ext cx="5727494" cy="35626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-430691" y="5497481"/>
            <a:ext cx="1710047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5400000">
            <a:off x="4761211" y="5497480"/>
            <a:ext cx="1710047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>
            <a:off x="423538" y="6175171"/>
            <a:ext cx="5191904" cy="1588"/>
          </a:xfrm>
          <a:prstGeom prst="line">
            <a:avLst/>
          </a:prstGeom>
          <a:ln w="2540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849461" y="1020925"/>
            <a:ext cx="4765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Сплошная толстая основная</a:t>
            </a:r>
            <a:endParaRPr lang="ru-RU" sz="2800" i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rot="5400000">
            <a:off x="869055" y="1850746"/>
            <a:ext cx="1266349" cy="65314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16200000" flipH="1">
            <a:off x="1728036" y="1644908"/>
            <a:ext cx="427159" cy="22563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1828800" y="1544145"/>
            <a:ext cx="2695699" cy="126634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235033" y="6334780"/>
            <a:ext cx="3182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Сплошная тонкая</a:t>
            </a:r>
            <a:endParaRPr lang="ru-RU" sz="2800" i="1" dirty="0"/>
          </a:p>
        </p:txBody>
      </p:sp>
      <p:cxnSp>
        <p:nvCxnSpPr>
          <p:cNvPr id="27" name="Прямая со стрелкой 26"/>
          <p:cNvCxnSpPr/>
          <p:nvPr/>
        </p:nvCxnSpPr>
        <p:spPr>
          <a:xfrm flipV="1">
            <a:off x="2054433" y="5890162"/>
            <a:ext cx="3561007" cy="617516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rot="10800000">
            <a:off x="427516" y="5436920"/>
            <a:ext cx="1626916" cy="1070758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V="1">
            <a:off x="2054433" y="6175171"/>
            <a:ext cx="570014" cy="332507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2826327" y="5653540"/>
            <a:ext cx="593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80</a:t>
            </a:r>
            <a:endParaRPr lang="ru-RU" sz="2800" i="1" dirty="0"/>
          </a:p>
        </p:txBody>
      </p:sp>
      <p:sp>
        <p:nvSpPr>
          <p:cNvPr id="41" name="TextBox 40"/>
          <p:cNvSpPr txBox="1"/>
          <p:nvPr/>
        </p:nvSpPr>
        <p:spPr>
          <a:xfrm>
            <a:off x="225631" y="497705"/>
            <a:ext cx="20306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Штриховая</a:t>
            </a:r>
            <a:endParaRPr lang="ru-RU" sz="2800" i="1" dirty="0"/>
          </a:p>
        </p:txBody>
      </p:sp>
      <p:cxnSp>
        <p:nvCxnSpPr>
          <p:cNvPr id="42" name="Прямая со стрелкой 41"/>
          <p:cNvCxnSpPr/>
          <p:nvPr/>
        </p:nvCxnSpPr>
        <p:spPr>
          <a:xfrm rot="16200000" flipH="1">
            <a:off x="-253516" y="1903835"/>
            <a:ext cx="2169579" cy="403760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rot="5400000">
            <a:off x="-991766" y="2642085"/>
            <a:ext cx="3242319" cy="1588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5793179" y="5175310"/>
            <a:ext cx="3182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Штрихпунктирная</a:t>
            </a:r>
            <a:endParaRPr lang="ru-RU" sz="2800" i="1" dirty="0"/>
          </a:p>
        </p:txBody>
      </p:sp>
      <p:cxnSp>
        <p:nvCxnSpPr>
          <p:cNvPr id="51" name="Прямая со стрелкой 50"/>
          <p:cNvCxnSpPr/>
          <p:nvPr/>
        </p:nvCxnSpPr>
        <p:spPr>
          <a:xfrm rot="10800000">
            <a:off x="4690756" y="3752606"/>
            <a:ext cx="2208809" cy="1422707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Полилиния 54"/>
          <p:cNvSpPr/>
          <p:nvPr/>
        </p:nvSpPr>
        <p:spPr>
          <a:xfrm>
            <a:off x="3528951" y="2810492"/>
            <a:ext cx="286986" cy="1834346"/>
          </a:xfrm>
          <a:custGeom>
            <a:avLst/>
            <a:gdLst>
              <a:gd name="connsiteX0" fmla="*/ 188026 w 286986"/>
              <a:gd name="connsiteY0" fmla="*/ 0 h 1886198"/>
              <a:gd name="connsiteX1" fmla="*/ 9896 w 286986"/>
              <a:gd name="connsiteY1" fmla="*/ 593767 h 1886198"/>
              <a:gd name="connsiteX2" fmla="*/ 247402 w 286986"/>
              <a:gd name="connsiteY2" fmla="*/ 1401289 h 1886198"/>
              <a:gd name="connsiteX3" fmla="*/ 247402 w 286986"/>
              <a:gd name="connsiteY3" fmla="*/ 1816925 h 1886198"/>
              <a:gd name="connsiteX4" fmla="*/ 235527 w 286986"/>
              <a:gd name="connsiteY4" fmla="*/ 1816925 h 1886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986" h="1886198">
                <a:moveTo>
                  <a:pt x="188026" y="0"/>
                </a:moveTo>
                <a:cubicBezTo>
                  <a:pt x="94013" y="180109"/>
                  <a:pt x="0" y="360219"/>
                  <a:pt x="9896" y="593767"/>
                </a:cubicBezTo>
                <a:cubicBezTo>
                  <a:pt x="19792" y="827315"/>
                  <a:pt x="207818" y="1197429"/>
                  <a:pt x="247402" y="1401289"/>
                </a:cubicBezTo>
                <a:cubicBezTo>
                  <a:pt x="286986" y="1605149"/>
                  <a:pt x="249381" y="1747652"/>
                  <a:pt x="247402" y="1816925"/>
                </a:cubicBezTo>
                <a:cubicBezTo>
                  <a:pt x="245423" y="1886198"/>
                  <a:pt x="240475" y="1851561"/>
                  <a:pt x="235527" y="1816925"/>
                </a:cubicBezTo>
              </a:path>
            </a:pathLst>
          </a:cu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Полилиния 55"/>
          <p:cNvSpPr/>
          <p:nvPr/>
        </p:nvSpPr>
        <p:spPr>
          <a:xfrm>
            <a:off x="3739737" y="2810492"/>
            <a:ext cx="286986" cy="1834346"/>
          </a:xfrm>
          <a:custGeom>
            <a:avLst/>
            <a:gdLst>
              <a:gd name="connsiteX0" fmla="*/ 188026 w 286986"/>
              <a:gd name="connsiteY0" fmla="*/ 0 h 1886198"/>
              <a:gd name="connsiteX1" fmla="*/ 9896 w 286986"/>
              <a:gd name="connsiteY1" fmla="*/ 593767 h 1886198"/>
              <a:gd name="connsiteX2" fmla="*/ 247402 w 286986"/>
              <a:gd name="connsiteY2" fmla="*/ 1401289 h 1886198"/>
              <a:gd name="connsiteX3" fmla="*/ 247402 w 286986"/>
              <a:gd name="connsiteY3" fmla="*/ 1816925 h 1886198"/>
              <a:gd name="connsiteX4" fmla="*/ 235527 w 286986"/>
              <a:gd name="connsiteY4" fmla="*/ 1816925 h 1886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986" h="1886198">
                <a:moveTo>
                  <a:pt x="188026" y="0"/>
                </a:moveTo>
                <a:cubicBezTo>
                  <a:pt x="94013" y="180109"/>
                  <a:pt x="0" y="360219"/>
                  <a:pt x="9896" y="593767"/>
                </a:cubicBezTo>
                <a:cubicBezTo>
                  <a:pt x="19792" y="827315"/>
                  <a:pt x="207818" y="1197429"/>
                  <a:pt x="247402" y="1401289"/>
                </a:cubicBezTo>
                <a:cubicBezTo>
                  <a:pt x="286986" y="1605149"/>
                  <a:pt x="249381" y="1747652"/>
                  <a:pt x="247402" y="1816925"/>
                </a:cubicBezTo>
                <a:cubicBezTo>
                  <a:pt x="245423" y="1886198"/>
                  <a:pt x="240475" y="1851561"/>
                  <a:pt x="235527" y="1816925"/>
                </a:cubicBezTo>
              </a:path>
            </a:pathLst>
          </a:cu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8" name="Прямая соединительная линия 57"/>
          <p:cNvCxnSpPr/>
          <p:nvPr/>
        </p:nvCxnSpPr>
        <p:spPr>
          <a:xfrm>
            <a:off x="3748644" y="2648197"/>
            <a:ext cx="134586" cy="1588"/>
          </a:xfrm>
          <a:prstGeom prst="line">
            <a:avLst/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3815937" y="4643250"/>
            <a:ext cx="152400" cy="1588"/>
          </a:xfrm>
          <a:prstGeom prst="line">
            <a:avLst/>
          </a:prstGeom>
          <a:ln w="63500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>
            <a:off x="3748644" y="2808903"/>
            <a:ext cx="152400" cy="1588"/>
          </a:xfrm>
          <a:prstGeom prst="line">
            <a:avLst/>
          </a:prstGeom>
          <a:ln w="63500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6428737" y="3190505"/>
            <a:ext cx="20782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Сплошная волнистая</a:t>
            </a:r>
            <a:endParaRPr lang="ru-RU" sz="2800" i="1" dirty="0"/>
          </a:p>
        </p:txBody>
      </p:sp>
      <p:cxnSp>
        <p:nvCxnSpPr>
          <p:cNvPr id="73" name="Прямая со стрелкой 72"/>
          <p:cNvCxnSpPr>
            <a:endCxn id="55" idx="1"/>
          </p:cNvCxnSpPr>
          <p:nvPr/>
        </p:nvCxnSpPr>
        <p:spPr>
          <a:xfrm rot="10800000">
            <a:off x="3538847" y="3387936"/>
            <a:ext cx="2889890" cy="152708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 rot="10800000">
            <a:off x="3815937" y="2987750"/>
            <a:ext cx="2612800" cy="552893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Скругленный прямоугольник 79"/>
          <p:cNvSpPr/>
          <p:nvPr/>
        </p:nvSpPr>
        <p:spPr>
          <a:xfrm>
            <a:off x="232011" y="177421"/>
            <a:ext cx="8748215" cy="723331"/>
          </a:xfrm>
          <a:prstGeom prst="round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0"/>
            <a:tileRect/>
          </a:gradFill>
          <a:ln w="38100">
            <a:solidFill>
              <a:srgbClr val="FF0000"/>
            </a:solidFill>
          </a:ln>
          <a:effectLst>
            <a:outerShdw blurRad="50800" dist="101600" dir="18600000" algn="ctr" rotWithShape="0">
              <a:schemeClr val="tx1">
                <a:lumMod val="50000"/>
                <a:lumOff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Century" pitchFamily="18" charset="0"/>
                <a:ea typeface="Batang" pitchFamily="18" charset="-127"/>
                <a:cs typeface="Arial" pitchFamily="34" charset="0"/>
              </a:rPr>
              <a:t>Нанесение параллельных прямых</a:t>
            </a:r>
            <a:endParaRPr lang="ru-RU" sz="3600" b="1" dirty="0">
              <a:solidFill>
                <a:schemeClr val="tx1"/>
              </a:solidFill>
              <a:latin typeface="Century" pitchFamily="18" charset="0"/>
              <a:ea typeface="Batang" pitchFamily="18" charset="-127"/>
              <a:cs typeface="Arial" pitchFamily="34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6663690" y="1644448"/>
            <a:ext cx="2480310" cy="4049780"/>
            <a:chOff x="1148715" y="1423035"/>
            <a:chExt cx="2480310" cy="4049780"/>
          </a:xfrm>
        </p:grpSpPr>
        <p:sp>
          <p:nvSpPr>
            <p:cNvPr id="3" name="Прямоугольный треугольник 2"/>
            <p:cNvSpPr/>
            <p:nvPr/>
          </p:nvSpPr>
          <p:spPr>
            <a:xfrm rot="16200000">
              <a:off x="365760" y="2205990"/>
              <a:ext cx="4046220" cy="2480310"/>
            </a:xfrm>
            <a:prstGeom prst="rtTriangle">
              <a:avLst/>
            </a:prstGeom>
            <a:blipFill>
              <a:blip r:embed="rId3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ый треугольник 3"/>
            <p:cNvSpPr/>
            <p:nvPr/>
          </p:nvSpPr>
          <p:spPr>
            <a:xfrm rot="16200000">
              <a:off x="1310269" y="3059552"/>
              <a:ext cx="2527523" cy="1515140"/>
            </a:xfrm>
            <a:prstGeom prst="rtTriangle">
              <a:avLst/>
            </a:prstGeom>
            <a:blipFill>
              <a:blip r:embed="rId2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" name="Прямая соединительная линия 4"/>
            <p:cNvCxnSpPr>
              <a:stCxn id="4" idx="4"/>
              <a:endCxn id="3" idx="4"/>
            </p:cNvCxnSpPr>
            <p:nvPr/>
          </p:nvCxnSpPr>
          <p:spPr>
            <a:xfrm flipV="1">
              <a:off x="3331601" y="1423035"/>
              <a:ext cx="297424" cy="1130325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>
              <a:endCxn id="4" idx="0"/>
            </p:cNvCxnSpPr>
            <p:nvPr/>
          </p:nvCxnSpPr>
          <p:spPr>
            <a:xfrm flipV="1">
              <a:off x="1154269" y="5080884"/>
              <a:ext cx="662192" cy="391931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/>
            <p:cNvCxnSpPr>
              <a:endCxn id="3" idx="2"/>
            </p:cNvCxnSpPr>
            <p:nvPr/>
          </p:nvCxnSpPr>
          <p:spPr>
            <a:xfrm rot="16200000" flipH="1">
              <a:off x="3295900" y="5136130"/>
              <a:ext cx="386054" cy="280196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Группа 41"/>
          <p:cNvGrpSpPr/>
          <p:nvPr/>
        </p:nvGrpSpPr>
        <p:grpSpPr>
          <a:xfrm>
            <a:off x="531917" y="5694230"/>
            <a:ext cx="8314659" cy="556847"/>
            <a:chOff x="829341" y="5656847"/>
            <a:chExt cx="8314659" cy="556847"/>
          </a:xfrm>
        </p:grpSpPr>
        <p:sp>
          <p:nvSpPr>
            <p:cNvPr id="8" name="Прямоугольник 7"/>
            <p:cNvSpPr/>
            <p:nvPr/>
          </p:nvSpPr>
          <p:spPr>
            <a:xfrm>
              <a:off x="829341" y="5671433"/>
              <a:ext cx="8314659" cy="542261"/>
            </a:xfrm>
            <a:prstGeom prst="rect">
              <a:avLst/>
            </a:prstGeom>
            <a:blipFill>
              <a:blip r:embed="rId3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9" name="Группа 18"/>
            <p:cNvGrpSpPr/>
            <p:nvPr/>
          </p:nvGrpSpPr>
          <p:grpSpPr>
            <a:xfrm>
              <a:off x="1137893" y="5668349"/>
              <a:ext cx="2891437" cy="198408"/>
              <a:chOff x="1137893" y="5668349"/>
              <a:chExt cx="2891437" cy="198408"/>
            </a:xfrm>
          </p:grpSpPr>
          <p:cxnSp>
            <p:nvCxnSpPr>
              <p:cNvPr id="10" name="Прямая соединительная линия 9"/>
              <p:cNvCxnSpPr/>
              <p:nvPr/>
            </p:nvCxnSpPr>
            <p:spPr>
              <a:xfrm rot="5400000">
                <a:off x="1052423" y="5779699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Прямая соединительная линия 10"/>
              <p:cNvCxnSpPr/>
              <p:nvPr/>
            </p:nvCxnSpPr>
            <p:spPr>
              <a:xfrm rot="5400000">
                <a:off x="1423359" y="5771072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Прямая соединительная линия 11"/>
              <p:cNvCxnSpPr/>
              <p:nvPr/>
            </p:nvCxnSpPr>
            <p:spPr>
              <a:xfrm rot="5400000">
                <a:off x="1785669" y="5779698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Прямая соединительная линия 12"/>
              <p:cNvCxnSpPr/>
              <p:nvPr/>
            </p:nvCxnSpPr>
            <p:spPr>
              <a:xfrm rot="5400000">
                <a:off x="2156605" y="5753819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Прямая соединительная линия 13"/>
              <p:cNvCxnSpPr/>
              <p:nvPr/>
            </p:nvCxnSpPr>
            <p:spPr>
              <a:xfrm rot="5400000">
                <a:off x="2501661" y="5771072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Прямая соединительная линия 14"/>
              <p:cNvCxnSpPr/>
              <p:nvPr/>
            </p:nvCxnSpPr>
            <p:spPr>
              <a:xfrm rot="5400000">
                <a:off x="2872597" y="5753819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Прямая соединительная линия 15"/>
              <p:cNvCxnSpPr/>
              <p:nvPr/>
            </p:nvCxnSpPr>
            <p:spPr>
              <a:xfrm rot="5400000">
                <a:off x="3226279" y="5762446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Прямая соединительная линия 16"/>
              <p:cNvCxnSpPr/>
              <p:nvPr/>
            </p:nvCxnSpPr>
            <p:spPr>
              <a:xfrm rot="5400000">
                <a:off x="3588589" y="5771072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Прямая соединительная линия 17"/>
              <p:cNvCxnSpPr/>
              <p:nvPr/>
            </p:nvCxnSpPr>
            <p:spPr>
              <a:xfrm rot="5400000">
                <a:off x="3942272" y="5753819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Группа 19"/>
            <p:cNvGrpSpPr/>
            <p:nvPr/>
          </p:nvGrpSpPr>
          <p:grpSpPr>
            <a:xfrm>
              <a:off x="4387177" y="5656847"/>
              <a:ext cx="2891437" cy="198408"/>
              <a:chOff x="1137893" y="5668349"/>
              <a:chExt cx="2891437" cy="198408"/>
            </a:xfrm>
          </p:grpSpPr>
          <p:cxnSp>
            <p:nvCxnSpPr>
              <p:cNvPr id="21" name="Прямая соединительная линия 20"/>
              <p:cNvCxnSpPr/>
              <p:nvPr/>
            </p:nvCxnSpPr>
            <p:spPr>
              <a:xfrm rot="5400000">
                <a:off x="1052423" y="5779699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Прямая соединительная линия 21"/>
              <p:cNvCxnSpPr/>
              <p:nvPr/>
            </p:nvCxnSpPr>
            <p:spPr>
              <a:xfrm rot="5400000">
                <a:off x="1423359" y="5771072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Прямая соединительная линия 22"/>
              <p:cNvCxnSpPr/>
              <p:nvPr/>
            </p:nvCxnSpPr>
            <p:spPr>
              <a:xfrm rot="5400000">
                <a:off x="1785669" y="5779698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Прямая соединительная линия 23"/>
              <p:cNvCxnSpPr/>
              <p:nvPr/>
            </p:nvCxnSpPr>
            <p:spPr>
              <a:xfrm rot="5400000">
                <a:off x="2156605" y="5753819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Прямая соединительная линия 24"/>
              <p:cNvCxnSpPr/>
              <p:nvPr/>
            </p:nvCxnSpPr>
            <p:spPr>
              <a:xfrm rot="5400000">
                <a:off x="2501661" y="5771072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Прямая соединительная линия 25"/>
              <p:cNvCxnSpPr/>
              <p:nvPr/>
            </p:nvCxnSpPr>
            <p:spPr>
              <a:xfrm rot="5400000">
                <a:off x="2872597" y="5753819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Прямая соединительная линия 26"/>
              <p:cNvCxnSpPr/>
              <p:nvPr/>
            </p:nvCxnSpPr>
            <p:spPr>
              <a:xfrm rot="5400000">
                <a:off x="3226279" y="5762446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Прямая соединительная линия 27"/>
              <p:cNvCxnSpPr/>
              <p:nvPr/>
            </p:nvCxnSpPr>
            <p:spPr>
              <a:xfrm rot="5400000">
                <a:off x="3588589" y="5771072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Прямая соединительная линия 28"/>
              <p:cNvCxnSpPr/>
              <p:nvPr/>
            </p:nvCxnSpPr>
            <p:spPr>
              <a:xfrm rot="5400000">
                <a:off x="3942272" y="5753819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0" name="Группа 40"/>
            <p:cNvGrpSpPr/>
            <p:nvPr/>
          </p:nvGrpSpPr>
          <p:grpSpPr>
            <a:xfrm>
              <a:off x="7277026" y="5659093"/>
              <a:ext cx="1450826" cy="198408"/>
              <a:chOff x="4173597" y="4019909"/>
              <a:chExt cx="1450826" cy="198408"/>
            </a:xfrm>
          </p:grpSpPr>
          <p:cxnSp>
            <p:nvCxnSpPr>
              <p:cNvPr id="31" name="Прямая соединительная линия 30"/>
              <p:cNvCxnSpPr/>
              <p:nvPr/>
            </p:nvCxnSpPr>
            <p:spPr>
              <a:xfrm rot="5400000">
                <a:off x="4088127" y="4131259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Прямая соединительная линия 31"/>
              <p:cNvCxnSpPr/>
              <p:nvPr/>
            </p:nvCxnSpPr>
            <p:spPr>
              <a:xfrm rot="5400000">
                <a:off x="4459063" y="4122632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Прямая соединительная линия 32"/>
              <p:cNvCxnSpPr/>
              <p:nvPr/>
            </p:nvCxnSpPr>
            <p:spPr>
              <a:xfrm rot="5400000">
                <a:off x="4821373" y="4131258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Прямая соединительная линия 33"/>
              <p:cNvCxnSpPr/>
              <p:nvPr/>
            </p:nvCxnSpPr>
            <p:spPr>
              <a:xfrm rot="5400000">
                <a:off x="5192309" y="4105379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Прямая соединительная линия 34"/>
              <p:cNvCxnSpPr/>
              <p:nvPr/>
            </p:nvCxnSpPr>
            <p:spPr>
              <a:xfrm rot="5400000">
                <a:off x="5537365" y="4122632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Группа 35"/>
          <p:cNvGrpSpPr/>
          <p:nvPr/>
        </p:nvGrpSpPr>
        <p:grpSpPr>
          <a:xfrm>
            <a:off x="5900898" y="1644449"/>
            <a:ext cx="2480310" cy="4049780"/>
            <a:chOff x="1148715" y="1423035"/>
            <a:chExt cx="2480310" cy="4049780"/>
          </a:xfrm>
        </p:grpSpPr>
        <p:sp>
          <p:nvSpPr>
            <p:cNvPr id="37" name="Прямоугольный треугольник 36"/>
            <p:cNvSpPr/>
            <p:nvPr/>
          </p:nvSpPr>
          <p:spPr>
            <a:xfrm rot="16200000">
              <a:off x="365760" y="2205990"/>
              <a:ext cx="4046220" cy="2480310"/>
            </a:xfrm>
            <a:prstGeom prst="rtTriangle">
              <a:avLst/>
            </a:prstGeom>
            <a:blipFill>
              <a:blip r:embed="rId3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Прямоугольный треугольник 37"/>
            <p:cNvSpPr/>
            <p:nvPr/>
          </p:nvSpPr>
          <p:spPr>
            <a:xfrm rot="16200000">
              <a:off x="1310269" y="3059552"/>
              <a:ext cx="2527523" cy="1515140"/>
            </a:xfrm>
            <a:prstGeom prst="rtTriangle">
              <a:avLst/>
            </a:prstGeom>
            <a:blipFill>
              <a:blip r:embed="rId2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39" name="Прямая соединительная линия 38"/>
            <p:cNvCxnSpPr>
              <a:stCxn id="38" idx="4"/>
              <a:endCxn id="37" idx="4"/>
            </p:cNvCxnSpPr>
            <p:nvPr/>
          </p:nvCxnSpPr>
          <p:spPr>
            <a:xfrm flipV="1">
              <a:off x="3331601" y="1423035"/>
              <a:ext cx="297424" cy="1130325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/>
            <p:cNvCxnSpPr>
              <a:endCxn id="38" idx="0"/>
            </p:cNvCxnSpPr>
            <p:nvPr/>
          </p:nvCxnSpPr>
          <p:spPr>
            <a:xfrm flipV="1">
              <a:off x="1154269" y="5080884"/>
              <a:ext cx="662192" cy="391931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>
              <a:endCxn id="37" idx="2"/>
            </p:cNvCxnSpPr>
            <p:nvPr/>
          </p:nvCxnSpPr>
          <p:spPr>
            <a:xfrm rot="16200000" flipH="1">
              <a:off x="3295900" y="5136130"/>
              <a:ext cx="386054" cy="280196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Группа 41"/>
          <p:cNvGrpSpPr/>
          <p:nvPr/>
        </p:nvGrpSpPr>
        <p:grpSpPr>
          <a:xfrm>
            <a:off x="5122011" y="1644449"/>
            <a:ext cx="2480310" cy="4049780"/>
            <a:chOff x="1148715" y="1423035"/>
            <a:chExt cx="2480310" cy="4049780"/>
          </a:xfrm>
        </p:grpSpPr>
        <p:sp>
          <p:nvSpPr>
            <p:cNvPr id="43" name="Прямоугольный треугольник 42"/>
            <p:cNvSpPr/>
            <p:nvPr/>
          </p:nvSpPr>
          <p:spPr>
            <a:xfrm rot="16200000">
              <a:off x="365760" y="2205990"/>
              <a:ext cx="4046220" cy="2480310"/>
            </a:xfrm>
            <a:prstGeom prst="rtTriangle">
              <a:avLst/>
            </a:prstGeom>
            <a:blipFill>
              <a:blip r:embed="rId3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Прямоугольный треугольник 43"/>
            <p:cNvSpPr/>
            <p:nvPr/>
          </p:nvSpPr>
          <p:spPr>
            <a:xfrm rot="16200000">
              <a:off x="1310269" y="3059552"/>
              <a:ext cx="2527523" cy="1515140"/>
            </a:xfrm>
            <a:prstGeom prst="rtTriangle">
              <a:avLst/>
            </a:prstGeom>
            <a:blipFill>
              <a:blip r:embed="rId2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45" name="Прямая соединительная линия 44"/>
            <p:cNvCxnSpPr>
              <a:stCxn id="44" idx="4"/>
              <a:endCxn id="43" idx="4"/>
            </p:cNvCxnSpPr>
            <p:nvPr/>
          </p:nvCxnSpPr>
          <p:spPr>
            <a:xfrm flipV="1">
              <a:off x="3331601" y="1423035"/>
              <a:ext cx="297424" cy="1130325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Прямая соединительная линия 45"/>
            <p:cNvCxnSpPr>
              <a:endCxn id="44" idx="0"/>
            </p:cNvCxnSpPr>
            <p:nvPr/>
          </p:nvCxnSpPr>
          <p:spPr>
            <a:xfrm flipV="1">
              <a:off x="1154269" y="5080884"/>
              <a:ext cx="662192" cy="391931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>
              <a:endCxn id="43" idx="2"/>
            </p:cNvCxnSpPr>
            <p:nvPr/>
          </p:nvCxnSpPr>
          <p:spPr>
            <a:xfrm rot="16200000" flipH="1">
              <a:off x="3295900" y="5136130"/>
              <a:ext cx="386054" cy="280196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Группа 47"/>
          <p:cNvGrpSpPr/>
          <p:nvPr/>
        </p:nvGrpSpPr>
        <p:grpSpPr>
          <a:xfrm>
            <a:off x="4450174" y="1661703"/>
            <a:ext cx="2480310" cy="4049780"/>
            <a:chOff x="1148715" y="1423035"/>
            <a:chExt cx="2480310" cy="4049780"/>
          </a:xfrm>
        </p:grpSpPr>
        <p:sp>
          <p:nvSpPr>
            <p:cNvPr id="49" name="Прямоугольный треугольник 48"/>
            <p:cNvSpPr/>
            <p:nvPr/>
          </p:nvSpPr>
          <p:spPr>
            <a:xfrm rot="16200000">
              <a:off x="365760" y="2205990"/>
              <a:ext cx="4046220" cy="2480310"/>
            </a:xfrm>
            <a:prstGeom prst="rtTriangle">
              <a:avLst/>
            </a:prstGeom>
            <a:blipFill>
              <a:blip r:embed="rId3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Прямоугольный треугольник 49"/>
            <p:cNvSpPr/>
            <p:nvPr/>
          </p:nvSpPr>
          <p:spPr>
            <a:xfrm rot="16200000">
              <a:off x="1310269" y="3059552"/>
              <a:ext cx="2527523" cy="1515140"/>
            </a:xfrm>
            <a:prstGeom prst="rtTriangle">
              <a:avLst/>
            </a:prstGeom>
            <a:blipFill>
              <a:blip r:embed="rId2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1" name="Прямая соединительная линия 50"/>
            <p:cNvCxnSpPr>
              <a:stCxn id="50" idx="4"/>
              <a:endCxn id="49" idx="4"/>
            </p:cNvCxnSpPr>
            <p:nvPr/>
          </p:nvCxnSpPr>
          <p:spPr>
            <a:xfrm flipV="1">
              <a:off x="3331601" y="1423035"/>
              <a:ext cx="297424" cy="1130325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>
              <a:endCxn id="50" idx="0"/>
            </p:cNvCxnSpPr>
            <p:nvPr/>
          </p:nvCxnSpPr>
          <p:spPr>
            <a:xfrm flipV="1">
              <a:off x="1154269" y="5080884"/>
              <a:ext cx="662192" cy="391931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>
              <a:endCxn id="49" idx="2"/>
            </p:cNvCxnSpPr>
            <p:nvPr/>
          </p:nvCxnSpPr>
          <p:spPr>
            <a:xfrm rot="16200000" flipH="1">
              <a:off x="3295900" y="5136130"/>
              <a:ext cx="386054" cy="280196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Группа 53"/>
          <p:cNvGrpSpPr/>
          <p:nvPr/>
        </p:nvGrpSpPr>
        <p:grpSpPr>
          <a:xfrm>
            <a:off x="3730318" y="1640889"/>
            <a:ext cx="2480310" cy="4049780"/>
            <a:chOff x="1148715" y="1423035"/>
            <a:chExt cx="2480310" cy="4049780"/>
          </a:xfrm>
        </p:grpSpPr>
        <p:sp>
          <p:nvSpPr>
            <p:cNvPr id="55" name="Прямоугольный треугольник 54"/>
            <p:cNvSpPr/>
            <p:nvPr/>
          </p:nvSpPr>
          <p:spPr>
            <a:xfrm rot="16200000">
              <a:off x="365760" y="2205990"/>
              <a:ext cx="4046220" cy="2480310"/>
            </a:xfrm>
            <a:prstGeom prst="rtTriangle">
              <a:avLst/>
            </a:prstGeom>
            <a:blipFill>
              <a:blip r:embed="rId3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Прямоугольный треугольник 55"/>
            <p:cNvSpPr/>
            <p:nvPr/>
          </p:nvSpPr>
          <p:spPr>
            <a:xfrm rot="16200000">
              <a:off x="1310269" y="3059552"/>
              <a:ext cx="2527523" cy="1515140"/>
            </a:xfrm>
            <a:prstGeom prst="rtTriangle">
              <a:avLst/>
            </a:prstGeom>
            <a:blipFill>
              <a:blip r:embed="rId2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7" name="Прямая соединительная линия 56"/>
            <p:cNvCxnSpPr>
              <a:stCxn id="56" idx="4"/>
              <a:endCxn id="55" idx="4"/>
            </p:cNvCxnSpPr>
            <p:nvPr/>
          </p:nvCxnSpPr>
          <p:spPr>
            <a:xfrm flipV="1">
              <a:off x="3331601" y="1423035"/>
              <a:ext cx="297424" cy="1130325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Прямая соединительная линия 57"/>
            <p:cNvCxnSpPr>
              <a:endCxn id="56" idx="0"/>
            </p:cNvCxnSpPr>
            <p:nvPr/>
          </p:nvCxnSpPr>
          <p:spPr>
            <a:xfrm flipV="1">
              <a:off x="1154269" y="5080884"/>
              <a:ext cx="662192" cy="391931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Прямая соединительная линия 58"/>
            <p:cNvCxnSpPr>
              <a:endCxn id="55" idx="2"/>
            </p:cNvCxnSpPr>
            <p:nvPr/>
          </p:nvCxnSpPr>
          <p:spPr>
            <a:xfrm rot="16200000" flipH="1">
              <a:off x="3295900" y="5136130"/>
              <a:ext cx="386054" cy="280196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Группа 59"/>
          <p:cNvGrpSpPr/>
          <p:nvPr/>
        </p:nvGrpSpPr>
        <p:grpSpPr>
          <a:xfrm>
            <a:off x="3011049" y="1644449"/>
            <a:ext cx="2480310" cy="4049780"/>
            <a:chOff x="1148715" y="1423035"/>
            <a:chExt cx="2480310" cy="4049780"/>
          </a:xfrm>
        </p:grpSpPr>
        <p:sp>
          <p:nvSpPr>
            <p:cNvPr id="61" name="Прямоугольный треугольник 60"/>
            <p:cNvSpPr/>
            <p:nvPr/>
          </p:nvSpPr>
          <p:spPr>
            <a:xfrm rot="16200000">
              <a:off x="365760" y="2205990"/>
              <a:ext cx="4046220" cy="2480310"/>
            </a:xfrm>
            <a:prstGeom prst="rtTriangle">
              <a:avLst/>
            </a:prstGeom>
            <a:blipFill>
              <a:blip r:embed="rId3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Прямоугольный треугольник 61"/>
            <p:cNvSpPr/>
            <p:nvPr/>
          </p:nvSpPr>
          <p:spPr>
            <a:xfrm rot="16200000">
              <a:off x="1310269" y="3059552"/>
              <a:ext cx="2527523" cy="1515140"/>
            </a:xfrm>
            <a:prstGeom prst="rtTriangle">
              <a:avLst/>
            </a:prstGeom>
            <a:blipFill>
              <a:blip r:embed="rId2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63" name="Прямая соединительная линия 62"/>
            <p:cNvCxnSpPr>
              <a:stCxn id="62" idx="4"/>
              <a:endCxn id="61" idx="4"/>
            </p:cNvCxnSpPr>
            <p:nvPr/>
          </p:nvCxnSpPr>
          <p:spPr>
            <a:xfrm flipV="1">
              <a:off x="3331601" y="1423035"/>
              <a:ext cx="297424" cy="1130325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Прямая соединительная линия 63"/>
            <p:cNvCxnSpPr>
              <a:endCxn id="62" idx="0"/>
            </p:cNvCxnSpPr>
            <p:nvPr/>
          </p:nvCxnSpPr>
          <p:spPr>
            <a:xfrm flipV="1">
              <a:off x="1154269" y="5080884"/>
              <a:ext cx="662192" cy="391931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Прямая соединительная линия 64"/>
            <p:cNvCxnSpPr>
              <a:endCxn id="61" idx="2"/>
            </p:cNvCxnSpPr>
            <p:nvPr/>
          </p:nvCxnSpPr>
          <p:spPr>
            <a:xfrm rot="16200000" flipH="1">
              <a:off x="3295900" y="5136130"/>
              <a:ext cx="386054" cy="280196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6" name="Шестиугольник 65"/>
          <p:cNvSpPr/>
          <p:nvPr/>
        </p:nvSpPr>
        <p:spPr>
          <a:xfrm>
            <a:off x="9144000" y="628573"/>
            <a:ext cx="223006" cy="227703"/>
          </a:xfrm>
          <a:prstGeom prst="hexagon">
            <a:avLst>
              <a:gd name="adj" fmla="val 29444"/>
              <a:gd name="vf" fmla="val 115470"/>
            </a:avLst>
          </a:prstGeom>
          <a:scene3d>
            <a:camera prst="orthographicFront">
              <a:rot lat="17212314" lon="11054839" rev="8395468"/>
            </a:camera>
            <a:lightRig rig="threePt" dir="t"/>
          </a:scene3d>
          <a:sp3d>
            <a:bevelT w="6350" h="901700"/>
            <a:bevelB w="120650" h="685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8" name="Прямая соединительная линия 67"/>
          <p:cNvCxnSpPr/>
          <p:nvPr/>
        </p:nvCxnSpPr>
        <p:spPr>
          <a:xfrm rot="5400000">
            <a:off x="6466305" y="3756018"/>
            <a:ext cx="3834575" cy="15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Шестиугольник 75"/>
          <p:cNvSpPr/>
          <p:nvPr/>
        </p:nvSpPr>
        <p:spPr>
          <a:xfrm>
            <a:off x="8381208" y="604200"/>
            <a:ext cx="223006" cy="227703"/>
          </a:xfrm>
          <a:prstGeom prst="hexagon">
            <a:avLst>
              <a:gd name="adj" fmla="val 29444"/>
              <a:gd name="vf" fmla="val 115470"/>
            </a:avLst>
          </a:prstGeom>
          <a:scene3d>
            <a:camera prst="orthographicFront">
              <a:rot lat="17212314" lon="11054839" rev="8395468"/>
            </a:camera>
            <a:lightRig rig="threePt" dir="t"/>
          </a:scene3d>
          <a:sp3d>
            <a:bevelT w="6350" h="901700"/>
            <a:bevelB w="120650" h="685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7" name="Прямая соединительная линия 76"/>
          <p:cNvCxnSpPr/>
          <p:nvPr/>
        </p:nvCxnSpPr>
        <p:spPr>
          <a:xfrm rot="5400000">
            <a:off x="5705101" y="3776148"/>
            <a:ext cx="3834575" cy="15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Шестиугольник 77"/>
          <p:cNvSpPr/>
          <p:nvPr/>
        </p:nvSpPr>
        <p:spPr>
          <a:xfrm>
            <a:off x="7690098" y="586316"/>
            <a:ext cx="223006" cy="227703"/>
          </a:xfrm>
          <a:prstGeom prst="hexagon">
            <a:avLst>
              <a:gd name="adj" fmla="val 29444"/>
              <a:gd name="vf" fmla="val 115470"/>
            </a:avLst>
          </a:prstGeom>
          <a:scene3d>
            <a:camera prst="orthographicFront">
              <a:rot lat="17212314" lon="11054839" rev="8395468"/>
            </a:camera>
            <a:lightRig rig="threePt" dir="t"/>
          </a:scene3d>
          <a:sp3d>
            <a:bevelT w="6350" h="901700"/>
            <a:bevelB w="120650" h="685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9" name="Прямая соединительная линия 78"/>
          <p:cNvCxnSpPr/>
          <p:nvPr/>
        </p:nvCxnSpPr>
        <p:spPr>
          <a:xfrm rot="5400000">
            <a:off x="5013991" y="3758264"/>
            <a:ext cx="3834575" cy="15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Шестиугольник 81"/>
          <p:cNvSpPr/>
          <p:nvPr/>
        </p:nvSpPr>
        <p:spPr>
          <a:xfrm>
            <a:off x="6972970" y="559697"/>
            <a:ext cx="223006" cy="227703"/>
          </a:xfrm>
          <a:prstGeom prst="hexagon">
            <a:avLst>
              <a:gd name="adj" fmla="val 29444"/>
              <a:gd name="vf" fmla="val 115470"/>
            </a:avLst>
          </a:prstGeom>
          <a:scene3d>
            <a:camera prst="orthographicFront">
              <a:rot lat="17212314" lon="11054839" rev="8395468"/>
            </a:camera>
            <a:lightRig rig="threePt" dir="t"/>
          </a:scene3d>
          <a:sp3d>
            <a:bevelT w="6350" h="901700"/>
            <a:bevelB w="120650" h="685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3" name="Прямая соединительная линия 82"/>
          <p:cNvCxnSpPr/>
          <p:nvPr/>
        </p:nvCxnSpPr>
        <p:spPr>
          <a:xfrm rot="5400000">
            <a:off x="4296863" y="3731645"/>
            <a:ext cx="3834575" cy="15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Шестиугольник 83"/>
          <p:cNvSpPr/>
          <p:nvPr/>
        </p:nvSpPr>
        <p:spPr>
          <a:xfrm>
            <a:off x="6252560" y="569063"/>
            <a:ext cx="223006" cy="227703"/>
          </a:xfrm>
          <a:prstGeom prst="hexagon">
            <a:avLst>
              <a:gd name="adj" fmla="val 29444"/>
              <a:gd name="vf" fmla="val 115470"/>
            </a:avLst>
          </a:prstGeom>
          <a:scene3d>
            <a:camera prst="orthographicFront">
              <a:rot lat="17212314" lon="11054839" rev="8395468"/>
            </a:camera>
            <a:lightRig rig="threePt" dir="t"/>
          </a:scene3d>
          <a:sp3d>
            <a:bevelT w="6350" h="901700"/>
            <a:bevelB w="120650" h="685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5" name="Прямая соединительная линия 84"/>
          <p:cNvCxnSpPr/>
          <p:nvPr/>
        </p:nvCxnSpPr>
        <p:spPr>
          <a:xfrm rot="5400000">
            <a:off x="3576453" y="3741011"/>
            <a:ext cx="3834575" cy="15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2" presetClass="pat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85014E-6 L -2.77778E-6 0.5402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7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42" presetClass="pat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85014E-6 L -2.77778E-6 0.54024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70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42" presetClass="pat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85014E-6 L -2.77778E-6 0.54024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70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42" presetClass="pat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85014E-6 L -2.77778E-6 0.54024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70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000"/>
                            </p:stCondLst>
                            <p:childTnLst>
                              <p:par>
                                <p:cTn id="110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00"/>
                            </p:stCondLst>
                            <p:childTnLst>
                              <p:par>
                                <p:cTn id="127" presetID="42" presetClass="pat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85014E-6 L -2.77778E-6 0.54024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70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3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6" grpId="1" animBg="1"/>
      <p:bldP spid="66" grpId="2" animBg="1"/>
      <p:bldP spid="76" grpId="0" animBg="1"/>
      <p:bldP spid="76" grpId="1" animBg="1"/>
      <p:bldP spid="76" grpId="2" animBg="1"/>
      <p:bldP spid="78" grpId="0" animBg="1"/>
      <p:bldP spid="78" grpId="1" animBg="1"/>
      <p:bldP spid="78" grpId="2" animBg="1"/>
      <p:bldP spid="82" grpId="0" animBg="1"/>
      <p:bldP spid="82" grpId="1" animBg="1"/>
      <p:bldP spid="82" grpId="2" animBg="1"/>
      <p:bldP spid="84" grpId="0" animBg="1"/>
      <p:bldP spid="84" grpId="1" animBg="1"/>
      <p:bldP spid="84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ДЛЯ ТЕХНИКУМА\ИНЖЕНЕРНАЯ ГРАФИКА\ЧЕРТЕЖ ДЕТАЛИ ВАЛ\варианты 1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-95250"/>
            <a:ext cx="9648826" cy="7048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ДЛЯ ТЕХНИКУМА\ИНЖЕНЕРНАЯ ГРАФИКА\ЧЕРТЕЖ ДЕТАЛИ ВАЛ\варианты 8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6213" y="-61913"/>
            <a:ext cx="9496426" cy="6981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41"/>
          <p:cNvGrpSpPr/>
          <p:nvPr/>
        </p:nvGrpSpPr>
        <p:grpSpPr>
          <a:xfrm rot="5400000">
            <a:off x="-2131854" y="3150577"/>
            <a:ext cx="6858001" cy="556847"/>
            <a:chOff x="829341" y="5656847"/>
            <a:chExt cx="8314659" cy="556847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829341" y="5671433"/>
              <a:ext cx="8314659" cy="542261"/>
            </a:xfrm>
            <a:prstGeom prst="rect">
              <a:avLst/>
            </a:prstGeom>
            <a:blipFill>
              <a:blip r:embed="rId3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" name="Группа 18"/>
            <p:cNvGrpSpPr/>
            <p:nvPr/>
          </p:nvGrpSpPr>
          <p:grpSpPr>
            <a:xfrm>
              <a:off x="1137893" y="5668349"/>
              <a:ext cx="2891437" cy="198408"/>
              <a:chOff x="1137893" y="5668349"/>
              <a:chExt cx="2891437" cy="198408"/>
            </a:xfrm>
          </p:grpSpPr>
          <p:cxnSp>
            <p:nvCxnSpPr>
              <p:cNvPr id="21" name="Прямая соединительная линия 20"/>
              <p:cNvCxnSpPr/>
              <p:nvPr/>
            </p:nvCxnSpPr>
            <p:spPr>
              <a:xfrm rot="5400000">
                <a:off x="1052423" y="5779699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Прямая соединительная линия 21"/>
              <p:cNvCxnSpPr/>
              <p:nvPr/>
            </p:nvCxnSpPr>
            <p:spPr>
              <a:xfrm rot="5400000">
                <a:off x="1423359" y="5771072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Прямая соединительная линия 22"/>
              <p:cNvCxnSpPr/>
              <p:nvPr/>
            </p:nvCxnSpPr>
            <p:spPr>
              <a:xfrm rot="5400000">
                <a:off x="1785669" y="5779698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Прямая соединительная линия 23"/>
              <p:cNvCxnSpPr/>
              <p:nvPr/>
            </p:nvCxnSpPr>
            <p:spPr>
              <a:xfrm rot="5400000">
                <a:off x="2156605" y="5753819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Прямая соединительная линия 24"/>
              <p:cNvCxnSpPr/>
              <p:nvPr/>
            </p:nvCxnSpPr>
            <p:spPr>
              <a:xfrm rot="5400000">
                <a:off x="2501661" y="5771072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Прямая соединительная линия 25"/>
              <p:cNvCxnSpPr/>
              <p:nvPr/>
            </p:nvCxnSpPr>
            <p:spPr>
              <a:xfrm rot="5400000">
                <a:off x="2872597" y="5753819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Прямая соединительная линия 26"/>
              <p:cNvCxnSpPr/>
              <p:nvPr/>
            </p:nvCxnSpPr>
            <p:spPr>
              <a:xfrm rot="5400000">
                <a:off x="3226279" y="5762446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Прямая соединительная линия 27"/>
              <p:cNvCxnSpPr/>
              <p:nvPr/>
            </p:nvCxnSpPr>
            <p:spPr>
              <a:xfrm rot="5400000">
                <a:off x="3588589" y="5771072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Прямая соединительная линия 28"/>
              <p:cNvCxnSpPr/>
              <p:nvPr/>
            </p:nvCxnSpPr>
            <p:spPr>
              <a:xfrm rot="5400000">
                <a:off x="3942272" y="5753819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Группа 19"/>
            <p:cNvGrpSpPr/>
            <p:nvPr/>
          </p:nvGrpSpPr>
          <p:grpSpPr>
            <a:xfrm>
              <a:off x="4387177" y="5656847"/>
              <a:ext cx="2891437" cy="198408"/>
              <a:chOff x="1137893" y="5668349"/>
              <a:chExt cx="2891437" cy="198408"/>
            </a:xfrm>
          </p:grpSpPr>
          <p:cxnSp>
            <p:nvCxnSpPr>
              <p:cNvPr id="12" name="Прямая соединительная линия 11"/>
              <p:cNvCxnSpPr/>
              <p:nvPr/>
            </p:nvCxnSpPr>
            <p:spPr>
              <a:xfrm rot="5400000">
                <a:off x="1052423" y="5779699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Прямая соединительная линия 12"/>
              <p:cNvCxnSpPr/>
              <p:nvPr/>
            </p:nvCxnSpPr>
            <p:spPr>
              <a:xfrm rot="5400000">
                <a:off x="1423359" y="5771072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Прямая соединительная линия 13"/>
              <p:cNvCxnSpPr/>
              <p:nvPr/>
            </p:nvCxnSpPr>
            <p:spPr>
              <a:xfrm rot="5400000">
                <a:off x="1785669" y="5779698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Прямая соединительная линия 14"/>
              <p:cNvCxnSpPr/>
              <p:nvPr/>
            </p:nvCxnSpPr>
            <p:spPr>
              <a:xfrm rot="5400000">
                <a:off x="2156605" y="5753819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Прямая соединительная линия 15"/>
              <p:cNvCxnSpPr/>
              <p:nvPr/>
            </p:nvCxnSpPr>
            <p:spPr>
              <a:xfrm rot="5400000">
                <a:off x="2501661" y="5771072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Прямая соединительная линия 16"/>
              <p:cNvCxnSpPr/>
              <p:nvPr/>
            </p:nvCxnSpPr>
            <p:spPr>
              <a:xfrm rot="5400000">
                <a:off x="2872597" y="5753819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Прямая соединительная линия 17"/>
              <p:cNvCxnSpPr/>
              <p:nvPr/>
            </p:nvCxnSpPr>
            <p:spPr>
              <a:xfrm rot="5400000">
                <a:off x="3226279" y="5762446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Прямая соединительная линия 18"/>
              <p:cNvCxnSpPr/>
              <p:nvPr/>
            </p:nvCxnSpPr>
            <p:spPr>
              <a:xfrm rot="5400000">
                <a:off x="3588589" y="5771072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Прямая соединительная линия 19"/>
              <p:cNvCxnSpPr/>
              <p:nvPr/>
            </p:nvCxnSpPr>
            <p:spPr>
              <a:xfrm rot="5400000">
                <a:off x="3942272" y="5753819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Группа 40"/>
            <p:cNvGrpSpPr/>
            <p:nvPr/>
          </p:nvGrpSpPr>
          <p:grpSpPr>
            <a:xfrm>
              <a:off x="7277026" y="5659093"/>
              <a:ext cx="1450826" cy="198408"/>
              <a:chOff x="4173597" y="4019909"/>
              <a:chExt cx="1450826" cy="198408"/>
            </a:xfrm>
          </p:grpSpPr>
          <p:cxnSp>
            <p:nvCxnSpPr>
              <p:cNvPr id="7" name="Прямая соединительная линия 6"/>
              <p:cNvCxnSpPr/>
              <p:nvPr/>
            </p:nvCxnSpPr>
            <p:spPr>
              <a:xfrm rot="5400000">
                <a:off x="4088127" y="4131259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Прямая соединительная линия 7"/>
              <p:cNvCxnSpPr/>
              <p:nvPr/>
            </p:nvCxnSpPr>
            <p:spPr>
              <a:xfrm rot="5400000">
                <a:off x="4459063" y="4122632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Прямая соединительная линия 8"/>
              <p:cNvCxnSpPr/>
              <p:nvPr/>
            </p:nvCxnSpPr>
            <p:spPr>
              <a:xfrm rot="5400000">
                <a:off x="4821373" y="4131258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Прямая соединительная линия 9"/>
              <p:cNvCxnSpPr/>
              <p:nvPr/>
            </p:nvCxnSpPr>
            <p:spPr>
              <a:xfrm rot="5400000">
                <a:off x="5192309" y="4105379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Прямая соединительная линия 10"/>
              <p:cNvCxnSpPr/>
              <p:nvPr/>
            </p:nvCxnSpPr>
            <p:spPr>
              <a:xfrm rot="5400000">
                <a:off x="5537365" y="4122632"/>
                <a:ext cx="172528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0" name="Группа 29"/>
          <p:cNvGrpSpPr/>
          <p:nvPr/>
        </p:nvGrpSpPr>
        <p:grpSpPr>
          <a:xfrm rot="5400000" flipH="1">
            <a:off x="2345721" y="-795841"/>
            <a:ext cx="2480310" cy="4049780"/>
            <a:chOff x="1148715" y="1423035"/>
            <a:chExt cx="2480310" cy="4049780"/>
          </a:xfrm>
        </p:grpSpPr>
        <p:sp>
          <p:nvSpPr>
            <p:cNvPr id="31" name="Прямоугольный треугольник 30"/>
            <p:cNvSpPr/>
            <p:nvPr/>
          </p:nvSpPr>
          <p:spPr>
            <a:xfrm rot="16200000">
              <a:off x="365760" y="2205990"/>
              <a:ext cx="4046220" cy="2480310"/>
            </a:xfrm>
            <a:prstGeom prst="rtTriangle">
              <a:avLst/>
            </a:prstGeom>
            <a:blipFill>
              <a:blip r:embed="rId3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ый треугольник 31"/>
            <p:cNvSpPr/>
            <p:nvPr/>
          </p:nvSpPr>
          <p:spPr>
            <a:xfrm rot="16200000">
              <a:off x="1310269" y="3059552"/>
              <a:ext cx="2527523" cy="1515140"/>
            </a:xfrm>
            <a:prstGeom prst="rtTriangle">
              <a:avLst/>
            </a:prstGeom>
            <a:blipFill>
              <a:blip r:embed="rId2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33" name="Прямая соединительная линия 32"/>
            <p:cNvCxnSpPr>
              <a:stCxn id="32" idx="4"/>
              <a:endCxn id="31" idx="4"/>
            </p:cNvCxnSpPr>
            <p:nvPr/>
          </p:nvCxnSpPr>
          <p:spPr>
            <a:xfrm flipV="1">
              <a:off x="3331601" y="1423035"/>
              <a:ext cx="297424" cy="1130325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Прямая соединительная линия 33"/>
            <p:cNvCxnSpPr>
              <a:endCxn id="32" idx="0"/>
            </p:cNvCxnSpPr>
            <p:nvPr/>
          </p:nvCxnSpPr>
          <p:spPr>
            <a:xfrm flipV="1">
              <a:off x="1154269" y="5080884"/>
              <a:ext cx="662192" cy="391931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/>
            <p:cNvCxnSpPr>
              <a:endCxn id="31" idx="2"/>
            </p:cNvCxnSpPr>
            <p:nvPr/>
          </p:nvCxnSpPr>
          <p:spPr>
            <a:xfrm rot="16200000" flipH="1">
              <a:off x="3295900" y="5136130"/>
              <a:ext cx="386054" cy="280196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Группа 36"/>
          <p:cNvGrpSpPr/>
          <p:nvPr/>
        </p:nvGrpSpPr>
        <p:grpSpPr>
          <a:xfrm rot="5400000" flipH="1">
            <a:off x="2345720" y="75860"/>
            <a:ext cx="2480310" cy="4049780"/>
            <a:chOff x="1148715" y="1423035"/>
            <a:chExt cx="2480310" cy="4049780"/>
          </a:xfrm>
        </p:grpSpPr>
        <p:sp>
          <p:nvSpPr>
            <p:cNvPr id="38" name="Прямоугольный треугольник 37"/>
            <p:cNvSpPr/>
            <p:nvPr/>
          </p:nvSpPr>
          <p:spPr>
            <a:xfrm rot="16200000">
              <a:off x="365760" y="2205990"/>
              <a:ext cx="4046220" cy="2480310"/>
            </a:xfrm>
            <a:prstGeom prst="rtTriangle">
              <a:avLst/>
            </a:prstGeom>
            <a:blipFill>
              <a:blip r:embed="rId3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ый треугольник 38"/>
            <p:cNvSpPr/>
            <p:nvPr/>
          </p:nvSpPr>
          <p:spPr>
            <a:xfrm rot="16200000">
              <a:off x="1310269" y="3059552"/>
              <a:ext cx="2527523" cy="1515140"/>
            </a:xfrm>
            <a:prstGeom prst="rtTriangle">
              <a:avLst/>
            </a:prstGeom>
            <a:blipFill>
              <a:blip r:embed="rId2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40" name="Прямая соединительная линия 39"/>
            <p:cNvCxnSpPr>
              <a:stCxn id="39" idx="4"/>
              <a:endCxn id="38" idx="4"/>
            </p:cNvCxnSpPr>
            <p:nvPr/>
          </p:nvCxnSpPr>
          <p:spPr>
            <a:xfrm flipV="1">
              <a:off x="3331601" y="1423035"/>
              <a:ext cx="297424" cy="1130325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>
              <a:endCxn id="39" idx="0"/>
            </p:cNvCxnSpPr>
            <p:nvPr/>
          </p:nvCxnSpPr>
          <p:spPr>
            <a:xfrm flipV="1">
              <a:off x="1154269" y="5080884"/>
              <a:ext cx="662192" cy="391931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Прямая соединительная линия 41"/>
            <p:cNvCxnSpPr>
              <a:endCxn id="38" idx="2"/>
            </p:cNvCxnSpPr>
            <p:nvPr/>
          </p:nvCxnSpPr>
          <p:spPr>
            <a:xfrm rot="16200000" flipH="1">
              <a:off x="3295900" y="5136130"/>
              <a:ext cx="386054" cy="280196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Группа 48"/>
          <p:cNvGrpSpPr/>
          <p:nvPr/>
        </p:nvGrpSpPr>
        <p:grpSpPr>
          <a:xfrm rot="5400000" flipH="1">
            <a:off x="2345722" y="1561612"/>
            <a:ext cx="2480310" cy="4049780"/>
            <a:chOff x="1148715" y="1423035"/>
            <a:chExt cx="2480310" cy="4049780"/>
          </a:xfrm>
        </p:grpSpPr>
        <p:sp>
          <p:nvSpPr>
            <p:cNvPr id="50" name="Прямоугольный треугольник 49"/>
            <p:cNvSpPr/>
            <p:nvPr/>
          </p:nvSpPr>
          <p:spPr>
            <a:xfrm rot="16200000">
              <a:off x="365760" y="2205990"/>
              <a:ext cx="4046220" cy="2480310"/>
            </a:xfrm>
            <a:prstGeom prst="rtTriangle">
              <a:avLst/>
            </a:prstGeom>
            <a:blipFill>
              <a:blip r:embed="rId3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Прямоугольный треугольник 50"/>
            <p:cNvSpPr/>
            <p:nvPr/>
          </p:nvSpPr>
          <p:spPr>
            <a:xfrm rot="16200000">
              <a:off x="1310269" y="3059552"/>
              <a:ext cx="2527523" cy="1515140"/>
            </a:xfrm>
            <a:prstGeom prst="rtTriangle">
              <a:avLst/>
            </a:prstGeom>
            <a:blipFill>
              <a:blip r:embed="rId2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2" name="Прямая соединительная линия 51"/>
            <p:cNvCxnSpPr>
              <a:stCxn id="51" idx="4"/>
              <a:endCxn id="50" idx="4"/>
            </p:cNvCxnSpPr>
            <p:nvPr/>
          </p:nvCxnSpPr>
          <p:spPr>
            <a:xfrm flipV="1">
              <a:off x="3331601" y="1423035"/>
              <a:ext cx="297424" cy="1130325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>
              <a:endCxn id="51" idx="0"/>
            </p:cNvCxnSpPr>
            <p:nvPr/>
          </p:nvCxnSpPr>
          <p:spPr>
            <a:xfrm flipV="1">
              <a:off x="1154269" y="5080884"/>
              <a:ext cx="662192" cy="391931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Прямая соединительная линия 53"/>
            <p:cNvCxnSpPr>
              <a:endCxn id="50" idx="2"/>
            </p:cNvCxnSpPr>
            <p:nvPr/>
          </p:nvCxnSpPr>
          <p:spPr>
            <a:xfrm rot="16200000" flipH="1">
              <a:off x="3295900" y="5136130"/>
              <a:ext cx="386054" cy="280196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Группа 54"/>
          <p:cNvGrpSpPr/>
          <p:nvPr/>
        </p:nvGrpSpPr>
        <p:grpSpPr>
          <a:xfrm rot="5400000" flipH="1">
            <a:off x="2360306" y="3061847"/>
            <a:ext cx="2480310" cy="4049780"/>
            <a:chOff x="1148715" y="1423035"/>
            <a:chExt cx="2480310" cy="4049780"/>
          </a:xfrm>
        </p:grpSpPr>
        <p:sp>
          <p:nvSpPr>
            <p:cNvPr id="56" name="Прямоугольный треугольник 55"/>
            <p:cNvSpPr/>
            <p:nvPr/>
          </p:nvSpPr>
          <p:spPr>
            <a:xfrm rot="16200000">
              <a:off x="365760" y="2205990"/>
              <a:ext cx="4046220" cy="2480310"/>
            </a:xfrm>
            <a:prstGeom prst="rtTriangle">
              <a:avLst/>
            </a:prstGeom>
            <a:blipFill>
              <a:blip r:embed="rId3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Прямоугольный треугольник 56"/>
            <p:cNvSpPr/>
            <p:nvPr/>
          </p:nvSpPr>
          <p:spPr>
            <a:xfrm rot="16200000">
              <a:off x="1310269" y="3059552"/>
              <a:ext cx="2527523" cy="1515140"/>
            </a:xfrm>
            <a:prstGeom prst="rtTriangle">
              <a:avLst/>
            </a:prstGeom>
            <a:blipFill>
              <a:blip r:embed="rId2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8" name="Прямая соединительная линия 57"/>
            <p:cNvCxnSpPr>
              <a:stCxn id="57" idx="4"/>
              <a:endCxn id="56" idx="4"/>
            </p:cNvCxnSpPr>
            <p:nvPr/>
          </p:nvCxnSpPr>
          <p:spPr>
            <a:xfrm flipV="1">
              <a:off x="3331601" y="1423035"/>
              <a:ext cx="297424" cy="1130325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Прямая соединительная линия 58"/>
            <p:cNvCxnSpPr>
              <a:endCxn id="57" idx="0"/>
            </p:cNvCxnSpPr>
            <p:nvPr/>
          </p:nvCxnSpPr>
          <p:spPr>
            <a:xfrm flipV="1">
              <a:off x="1154269" y="5080884"/>
              <a:ext cx="662192" cy="391931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Прямая соединительная линия 59"/>
            <p:cNvCxnSpPr>
              <a:endCxn id="56" idx="2"/>
            </p:cNvCxnSpPr>
            <p:nvPr/>
          </p:nvCxnSpPr>
          <p:spPr>
            <a:xfrm rot="16200000" flipH="1">
              <a:off x="3295900" y="5136130"/>
              <a:ext cx="386054" cy="280196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1" name="Шестиугольник 60"/>
          <p:cNvSpPr/>
          <p:nvPr/>
        </p:nvSpPr>
        <p:spPr>
          <a:xfrm>
            <a:off x="2348688" y="-460960"/>
            <a:ext cx="223006" cy="227703"/>
          </a:xfrm>
          <a:prstGeom prst="hexagon">
            <a:avLst>
              <a:gd name="adj" fmla="val 29444"/>
              <a:gd name="vf" fmla="val 115470"/>
            </a:avLst>
          </a:prstGeom>
          <a:scene3d>
            <a:camera prst="orthographicFront">
              <a:rot lat="17212314" lon="11054839" rev="8395468"/>
            </a:camera>
            <a:lightRig rig="threePt" dir="t"/>
          </a:scene3d>
          <a:sp3d>
            <a:bevelT w="6350" h="901700"/>
            <a:bevelB w="120650" h="685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>
            <a:off x="1579131" y="851895"/>
            <a:ext cx="3863328" cy="290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Шестиугольник 65"/>
          <p:cNvSpPr/>
          <p:nvPr/>
        </p:nvSpPr>
        <p:spPr>
          <a:xfrm>
            <a:off x="2327874" y="1004295"/>
            <a:ext cx="223006" cy="227703"/>
          </a:xfrm>
          <a:prstGeom prst="hexagon">
            <a:avLst>
              <a:gd name="adj" fmla="val 29444"/>
              <a:gd name="vf" fmla="val 115470"/>
            </a:avLst>
          </a:prstGeom>
          <a:scene3d>
            <a:camera prst="orthographicFront">
              <a:rot lat="17212314" lon="11054839" rev="8395468"/>
            </a:camera>
            <a:lightRig rig="threePt" dir="t"/>
          </a:scene3d>
          <a:sp3d>
            <a:bevelT w="6350" h="901700"/>
            <a:bevelB w="120650" h="685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7" name="Прямая соединительная линия 66"/>
          <p:cNvCxnSpPr/>
          <p:nvPr/>
        </p:nvCxnSpPr>
        <p:spPr>
          <a:xfrm>
            <a:off x="1558317" y="2317150"/>
            <a:ext cx="3863328" cy="290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Шестиугольник 69"/>
          <p:cNvSpPr/>
          <p:nvPr/>
        </p:nvSpPr>
        <p:spPr>
          <a:xfrm>
            <a:off x="2342882" y="2512692"/>
            <a:ext cx="223006" cy="227703"/>
          </a:xfrm>
          <a:prstGeom prst="hexagon">
            <a:avLst>
              <a:gd name="adj" fmla="val 29444"/>
              <a:gd name="vf" fmla="val 115470"/>
            </a:avLst>
          </a:prstGeom>
          <a:scene3d>
            <a:camera prst="orthographicFront">
              <a:rot lat="17212314" lon="11054839" rev="8395468"/>
            </a:camera>
            <a:lightRig rig="threePt" dir="t"/>
          </a:scene3d>
          <a:sp3d>
            <a:bevelT w="6350" h="901700"/>
            <a:bevelB w="120650" h="685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1" name="Прямая соединительная линия 70"/>
          <p:cNvCxnSpPr/>
          <p:nvPr/>
        </p:nvCxnSpPr>
        <p:spPr>
          <a:xfrm>
            <a:off x="1573325" y="3825547"/>
            <a:ext cx="3863328" cy="290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Скругленный прямоугольник 62"/>
          <p:cNvSpPr/>
          <p:nvPr/>
        </p:nvSpPr>
        <p:spPr>
          <a:xfrm>
            <a:off x="204715" y="5950424"/>
            <a:ext cx="8748215" cy="723331"/>
          </a:xfrm>
          <a:prstGeom prst="round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0"/>
            <a:tileRect/>
          </a:gradFill>
          <a:ln w="38100">
            <a:solidFill>
              <a:srgbClr val="FF0000"/>
            </a:solidFill>
          </a:ln>
          <a:effectLst>
            <a:outerShdw blurRad="50800" dist="101600" dir="18600000" algn="ctr" rotWithShape="0">
              <a:schemeClr val="tx1">
                <a:lumMod val="50000"/>
                <a:lumOff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Century" pitchFamily="18" charset="0"/>
                <a:ea typeface="Batang" pitchFamily="18" charset="-127"/>
                <a:cs typeface="Arial" pitchFamily="34" charset="0"/>
              </a:rPr>
              <a:t>Нанесение параллельных прямых</a:t>
            </a:r>
            <a:endParaRPr lang="ru-RU" sz="3600" b="1" dirty="0">
              <a:solidFill>
                <a:schemeClr val="tx1"/>
              </a:solidFill>
              <a:latin typeface="Century" pitchFamily="18" charset="0"/>
              <a:ea typeface="Batang" pitchFamily="18" charset="-127"/>
              <a:cs typeface="Arial" pitchFamily="34" charset="0"/>
            </a:endParaRPr>
          </a:p>
        </p:txBody>
      </p:sp>
      <p:pic>
        <p:nvPicPr>
          <p:cNvPr id="1026" name="Picture 2" descr="D:\ДЛЯ ТЕХНИКУМА\ИНЖЕНЕРНАЯ ГРАФИКА\ЧЕРТЕЖ ДЕТАЛИ ВАЛ\13-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66700" y="-104775"/>
            <a:ext cx="9677400" cy="7067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42" presetClass="pat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1878E-6 L 0.42327 -3.71878E-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42" presetClass="pat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1878E-6 L 0.42327 -3.71878E-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" y="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42" presetClass="pat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1878E-6 L 0.42327 -3.71878E-6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" y="0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66" grpId="0" animBg="1"/>
      <p:bldP spid="66" grpId="1" animBg="1"/>
      <p:bldP spid="66" grpId="2" animBg="1"/>
      <p:bldP spid="70" grpId="0" animBg="1"/>
      <p:bldP spid="70" grpId="1" animBg="1"/>
      <p:bldP spid="70" grpId="2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</TotalTime>
  <Words>145</Words>
  <Application>Microsoft Office PowerPoint</Application>
  <PresentationFormat>Экран (4:3)</PresentationFormat>
  <Paragraphs>56</Paragraphs>
  <Slides>12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Линии чертежа</dc:title>
  <dc:creator>Ковалев А.Н.</dc:creator>
  <cp:lastModifiedBy>user</cp:lastModifiedBy>
  <cp:revision>53</cp:revision>
  <dcterms:created xsi:type="dcterms:W3CDTF">2011-01-03T16:20:35Z</dcterms:created>
  <dcterms:modified xsi:type="dcterms:W3CDTF">2020-12-08T07:01:20Z</dcterms:modified>
</cp:coreProperties>
</file>